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3"/>
  </p:notesMasterIdLst>
  <p:sldIdLst>
    <p:sldId id="269" r:id="rId2"/>
    <p:sldId id="292" r:id="rId3"/>
    <p:sldId id="342" r:id="rId4"/>
    <p:sldId id="321" r:id="rId5"/>
    <p:sldId id="344" r:id="rId6"/>
    <p:sldId id="320" r:id="rId7"/>
    <p:sldId id="322" r:id="rId8"/>
    <p:sldId id="467" r:id="rId9"/>
    <p:sldId id="447" r:id="rId10"/>
    <p:sldId id="294" r:id="rId11"/>
    <p:sldId id="465" r:id="rId12"/>
    <p:sldId id="449" r:id="rId13"/>
    <p:sldId id="452" r:id="rId14"/>
    <p:sldId id="450" r:id="rId15"/>
    <p:sldId id="345" r:id="rId16"/>
    <p:sldId id="346" r:id="rId17"/>
    <p:sldId id="347" r:id="rId18"/>
    <p:sldId id="348" r:id="rId19"/>
    <p:sldId id="464" r:id="rId20"/>
    <p:sldId id="446" r:id="rId21"/>
    <p:sldId id="460" r:id="rId22"/>
    <p:sldId id="469" r:id="rId23"/>
    <p:sldId id="416" r:id="rId24"/>
    <p:sldId id="456" r:id="rId25"/>
    <p:sldId id="388" r:id="rId26"/>
    <p:sldId id="422" r:id="rId27"/>
    <p:sldId id="424" r:id="rId28"/>
    <p:sldId id="438" r:id="rId29"/>
    <p:sldId id="440" r:id="rId30"/>
    <p:sldId id="441" r:id="rId31"/>
    <p:sldId id="439" r:id="rId32"/>
    <p:sldId id="468" r:id="rId33"/>
    <p:sldId id="462" r:id="rId34"/>
    <p:sldId id="451" r:id="rId35"/>
    <p:sldId id="330" r:id="rId36"/>
    <p:sldId id="453" r:id="rId37"/>
    <p:sldId id="455" r:id="rId38"/>
    <p:sldId id="296" r:id="rId39"/>
    <p:sldId id="286" r:id="rId40"/>
    <p:sldId id="463" r:id="rId41"/>
    <p:sldId id="45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E5A60-2FF0-4B58-9CFE-8805441ED016}" v="24" dt="2022-10-06T17:38:34.09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67" d="100"/>
          <a:sy n="67" d="100"/>
        </p:scale>
        <p:origin x="452"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4A1E5A60-2FF0-4B58-9CFE-8805441ED016}"/>
    <pc:docChg chg="undo custSel addSld delSld modSld sldOrd">
      <pc:chgData name="熊谷 渉" userId="b7a4e8598c9bd55e" providerId="LiveId" clId="{4A1E5A60-2FF0-4B58-9CFE-8805441ED016}" dt="2022-10-06T17:39:06.158" v="2293" actId="47"/>
      <pc:docMkLst>
        <pc:docMk/>
      </pc:docMkLst>
      <pc:sldChg chg="addSp delSp modSp mod">
        <pc:chgData name="熊谷 渉" userId="b7a4e8598c9bd55e" providerId="LiveId" clId="{4A1E5A60-2FF0-4B58-9CFE-8805441ED016}" dt="2022-10-06T16:36:38.697" v="1058" actId="20577"/>
        <pc:sldMkLst>
          <pc:docMk/>
          <pc:sldMk cId="2538294317" sldId="292"/>
        </pc:sldMkLst>
        <pc:spChg chg="add mod">
          <ac:chgData name="熊谷 渉" userId="b7a4e8598c9bd55e" providerId="LiveId" clId="{4A1E5A60-2FF0-4B58-9CFE-8805441ED016}" dt="2022-10-06T16:36:38.697" v="1058" actId="20577"/>
          <ac:spMkLst>
            <pc:docMk/>
            <pc:sldMk cId="2538294317" sldId="292"/>
            <ac:spMk id="2" creationId="{FE88BCB4-C94E-BD58-560C-99E6B50B9C3D}"/>
          </ac:spMkLst>
        </pc:spChg>
        <pc:spChg chg="add mod">
          <ac:chgData name="熊谷 渉" userId="b7a4e8598c9bd55e" providerId="LiveId" clId="{4A1E5A60-2FF0-4B58-9CFE-8805441ED016}" dt="2022-10-06T16:36:25.206" v="1048" actId="403"/>
          <ac:spMkLst>
            <pc:docMk/>
            <pc:sldMk cId="2538294317" sldId="292"/>
            <ac:spMk id="4" creationId="{74E514D4-5887-D3F7-D3F8-8C292CEFD1A8}"/>
          </ac:spMkLst>
        </pc:spChg>
        <pc:spChg chg="mod">
          <ac:chgData name="熊谷 渉" userId="b7a4e8598c9bd55e" providerId="LiveId" clId="{4A1E5A60-2FF0-4B58-9CFE-8805441ED016}" dt="2022-10-06T16:26:02.858" v="338" actId="1036"/>
          <ac:spMkLst>
            <pc:docMk/>
            <pc:sldMk cId="2538294317" sldId="292"/>
            <ac:spMk id="6" creationId="{1F609DF4-3152-4D3E-9CA5-170D4BE14906}"/>
          </ac:spMkLst>
        </pc:spChg>
        <pc:spChg chg="add del mod">
          <ac:chgData name="熊谷 渉" userId="b7a4e8598c9bd55e" providerId="LiveId" clId="{4A1E5A60-2FF0-4B58-9CFE-8805441ED016}" dt="2022-10-06T16:34:14.249" v="989" actId="1035"/>
          <ac:spMkLst>
            <pc:docMk/>
            <pc:sldMk cId="2538294317" sldId="292"/>
            <ac:spMk id="7" creationId="{DF4A014A-8F67-4AA4-97C8-9BD35F7089B0}"/>
          </ac:spMkLst>
        </pc:spChg>
      </pc:sldChg>
      <pc:sldChg chg="del">
        <pc:chgData name="熊谷 渉" userId="b7a4e8598c9bd55e" providerId="LiveId" clId="{4A1E5A60-2FF0-4B58-9CFE-8805441ED016}" dt="2022-10-06T17:03:33.497" v="2069" actId="2696"/>
        <pc:sldMkLst>
          <pc:docMk/>
          <pc:sldMk cId="68191926" sldId="294"/>
        </pc:sldMkLst>
      </pc:sldChg>
      <pc:sldChg chg="delSp modSp add mod">
        <pc:chgData name="熊谷 渉" userId="b7a4e8598c9bd55e" providerId="LiveId" clId="{4A1E5A60-2FF0-4B58-9CFE-8805441ED016}" dt="2022-10-06T17:35:33.761" v="2248" actId="20577"/>
        <pc:sldMkLst>
          <pc:docMk/>
          <pc:sldMk cId="3436793024" sldId="294"/>
        </pc:sldMkLst>
        <pc:spChg chg="del">
          <ac:chgData name="熊谷 渉" userId="b7a4e8598c9bd55e" providerId="LiveId" clId="{4A1E5A60-2FF0-4B58-9CFE-8805441ED016}" dt="2022-10-06T17:05:01.561" v="2094" actId="478"/>
          <ac:spMkLst>
            <pc:docMk/>
            <pc:sldMk cId="3436793024" sldId="294"/>
            <ac:spMk id="8" creationId="{6ADB230B-6BE3-4C61-BE62-E186534A6EB1}"/>
          </ac:spMkLst>
        </pc:spChg>
        <pc:spChg chg="del">
          <ac:chgData name="熊谷 渉" userId="b7a4e8598c9bd55e" providerId="LiveId" clId="{4A1E5A60-2FF0-4B58-9CFE-8805441ED016}" dt="2022-10-06T17:04:58.100" v="2093" actId="478"/>
          <ac:spMkLst>
            <pc:docMk/>
            <pc:sldMk cId="3436793024" sldId="294"/>
            <ac:spMk id="10" creationId="{815F263B-F63D-49FA-9268-6FEFE820BFDB}"/>
          </ac:spMkLst>
        </pc:spChg>
        <pc:spChg chg="mod">
          <ac:chgData name="熊谷 渉" userId="b7a4e8598c9bd55e" providerId="LiveId" clId="{4A1E5A60-2FF0-4B58-9CFE-8805441ED016}" dt="2022-10-06T17:03:48.334" v="2071"/>
          <ac:spMkLst>
            <pc:docMk/>
            <pc:sldMk cId="3436793024" sldId="294"/>
            <ac:spMk id="11" creationId="{E34ABD51-F839-4248-9067-3256F0F116A5}"/>
          </ac:spMkLst>
        </pc:spChg>
        <pc:spChg chg="mod">
          <ac:chgData name="熊谷 渉" userId="b7a4e8598c9bd55e" providerId="LiveId" clId="{4A1E5A60-2FF0-4B58-9CFE-8805441ED016}" dt="2022-10-06T17:35:33.761" v="2248" actId="20577"/>
          <ac:spMkLst>
            <pc:docMk/>
            <pc:sldMk cId="3436793024" sldId="294"/>
            <ac:spMk id="14" creationId="{E87AC5CB-0891-46ED-86C5-FF795F031FB1}"/>
          </ac:spMkLst>
        </pc:spChg>
        <pc:graphicFrameChg chg="mod modGraphic">
          <ac:chgData name="熊谷 渉" userId="b7a4e8598c9bd55e" providerId="LiveId" clId="{4A1E5A60-2FF0-4B58-9CFE-8805441ED016}" dt="2022-10-06T17:35:10.549" v="2206" actId="20577"/>
          <ac:graphicFrameMkLst>
            <pc:docMk/>
            <pc:sldMk cId="3436793024" sldId="294"/>
            <ac:graphicFrameMk id="7" creationId="{7A60E2C5-8187-4488-926F-648C13EC553F}"/>
          </ac:graphicFrameMkLst>
        </pc:graphicFrameChg>
        <pc:graphicFrameChg chg="mod modGraphic">
          <ac:chgData name="熊谷 渉" userId="b7a4e8598c9bd55e" providerId="LiveId" clId="{4A1E5A60-2FF0-4B58-9CFE-8805441ED016}" dt="2022-10-06T17:35:15.491" v="2218" actId="20577"/>
          <ac:graphicFrameMkLst>
            <pc:docMk/>
            <pc:sldMk cId="3436793024" sldId="294"/>
            <ac:graphicFrameMk id="9" creationId="{EFA64094-8AA2-4883-BF79-493367A9CA18}"/>
          </ac:graphicFrameMkLst>
        </pc:graphicFrameChg>
      </pc:sldChg>
      <pc:sldChg chg="del">
        <pc:chgData name="熊谷 渉" userId="b7a4e8598c9bd55e" providerId="LiveId" clId="{4A1E5A60-2FF0-4B58-9CFE-8805441ED016}" dt="2022-10-06T17:39:06.158" v="2293" actId="47"/>
        <pc:sldMkLst>
          <pc:docMk/>
          <pc:sldMk cId="4203970083" sldId="316"/>
        </pc:sldMkLst>
      </pc:sldChg>
      <pc:sldChg chg="modSp mod">
        <pc:chgData name="熊谷 渉" userId="b7a4e8598c9bd55e" providerId="LiveId" clId="{4A1E5A60-2FF0-4B58-9CFE-8805441ED016}" dt="2022-10-06T16:47:15.197" v="1433"/>
        <pc:sldMkLst>
          <pc:docMk/>
          <pc:sldMk cId="3410361660" sldId="320"/>
        </pc:sldMkLst>
        <pc:spChg chg="mod">
          <ac:chgData name="熊谷 渉" userId="b7a4e8598c9bd55e" providerId="LiveId" clId="{4A1E5A60-2FF0-4B58-9CFE-8805441ED016}" dt="2022-10-06T16:40:28.420" v="1107" actId="20577"/>
          <ac:spMkLst>
            <pc:docMk/>
            <pc:sldMk cId="3410361660" sldId="320"/>
            <ac:spMk id="8" creationId="{7E7292E2-FDCA-420C-BABF-1E6510C0104D}"/>
          </ac:spMkLst>
        </pc:spChg>
        <pc:spChg chg="mod">
          <ac:chgData name="熊谷 渉" userId="b7a4e8598c9bd55e" providerId="LiveId" clId="{4A1E5A60-2FF0-4B58-9CFE-8805441ED016}" dt="2022-10-06T16:47:15.197" v="1433"/>
          <ac:spMkLst>
            <pc:docMk/>
            <pc:sldMk cId="3410361660" sldId="320"/>
            <ac:spMk id="14" creationId="{E87AC5CB-0891-46ED-86C5-FF795F031FB1}"/>
          </ac:spMkLst>
        </pc:spChg>
      </pc:sldChg>
      <pc:sldChg chg="addSp modSp mod ord">
        <pc:chgData name="熊谷 渉" userId="b7a4e8598c9bd55e" providerId="LiveId" clId="{4A1E5A60-2FF0-4B58-9CFE-8805441ED016}" dt="2022-10-06T16:46:51.022" v="1428" actId="1076"/>
        <pc:sldMkLst>
          <pc:docMk/>
          <pc:sldMk cId="3358173200" sldId="321"/>
        </pc:sldMkLst>
        <pc:spChg chg="add mod">
          <ac:chgData name="熊谷 渉" userId="b7a4e8598c9bd55e" providerId="LiveId" clId="{4A1E5A60-2FF0-4B58-9CFE-8805441ED016}" dt="2022-10-06T16:42:57.344" v="1204" actId="1076"/>
          <ac:spMkLst>
            <pc:docMk/>
            <pc:sldMk cId="3358173200" sldId="321"/>
            <ac:spMk id="2" creationId="{F76BE37B-1ABD-62BC-159F-DDBBADCD0070}"/>
          </ac:spMkLst>
        </pc:spChg>
        <pc:spChg chg="mod">
          <ac:chgData name="熊谷 渉" userId="b7a4e8598c9bd55e" providerId="LiveId" clId="{4A1E5A60-2FF0-4B58-9CFE-8805441ED016}" dt="2022-10-06T16:46:51.022" v="1428" actId="1076"/>
          <ac:spMkLst>
            <pc:docMk/>
            <pc:sldMk cId="3358173200" sldId="321"/>
            <ac:spMk id="4" creationId="{1C11E1FC-BAFA-434E-B67E-275B4A573D08}"/>
          </ac:spMkLst>
        </pc:spChg>
        <pc:spChg chg="add mod">
          <ac:chgData name="熊谷 渉" userId="b7a4e8598c9bd55e" providerId="LiveId" clId="{4A1E5A60-2FF0-4B58-9CFE-8805441ED016}" dt="2022-10-06T16:45:15.025" v="1426" actId="1036"/>
          <ac:spMkLst>
            <pc:docMk/>
            <pc:sldMk cId="3358173200" sldId="321"/>
            <ac:spMk id="5" creationId="{ED618336-0A3D-0092-9A77-F780F44BEF35}"/>
          </ac:spMkLst>
        </pc:spChg>
      </pc:sldChg>
      <pc:sldChg chg="addSp delSp modSp mod ord">
        <pc:chgData name="熊谷 渉" userId="b7a4e8598c9bd55e" providerId="LiveId" clId="{4A1E5A60-2FF0-4B58-9CFE-8805441ED016}" dt="2022-10-06T17:38:55.835" v="2292" actId="1037"/>
        <pc:sldMkLst>
          <pc:docMk/>
          <pc:sldMk cId="549007634" sldId="322"/>
        </pc:sldMkLst>
        <pc:spChg chg="add mod">
          <ac:chgData name="熊谷 渉" userId="b7a4e8598c9bd55e" providerId="LiveId" clId="{4A1E5A60-2FF0-4B58-9CFE-8805441ED016}" dt="2022-10-06T17:38:26.319" v="2268" actId="1035"/>
          <ac:spMkLst>
            <pc:docMk/>
            <pc:sldMk cId="549007634" sldId="322"/>
            <ac:spMk id="4" creationId="{9DBA4CB2-55B8-AA4E-95E9-1BC84A63DF45}"/>
          </ac:spMkLst>
        </pc:spChg>
        <pc:spChg chg="add mod">
          <ac:chgData name="熊谷 渉" userId="b7a4e8598c9bd55e" providerId="LiveId" clId="{4A1E5A60-2FF0-4B58-9CFE-8805441ED016}" dt="2022-10-06T17:38:26.319" v="2268" actId="1035"/>
          <ac:spMkLst>
            <pc:docMk/>
            <pc:sldMk cId="549007634" sldId="322"/>
            <ac:spMk id="5" creationId="{629941FD-13CE-549B-414A-6D0EA4415F3D}"/>
          </ac:spMkLst>
        </pc:spChg>
        <pc:spChg chg="add mod">
          <ac:chgData name="熊谷 渉" userId="b7a4e8598c9bd55e" providerId="LiveId" clId="{4A1E5A60-2FF0-4B58-9CFE-8805441ED016}" dt="2022-10-06T17:38:26.319" v="2268" actId="1035"/>
          <ac:spMkLst>
            <pc:docMk/>
            <pc:sldMk cId="549007634" sldId="322"/>
            <ac:spMk id="6" creationId="{DC58B157-4F54-274F-947C-8BD84E6672E5}"/>
          </ac:spMkLst>
        </pc:spChg>
        <pc:spChg chg="add mod">
          <ac:chgData name="熊谷 渉" userId="b7a4e8598c9bd55e" providerId="LiveId" clId="{4A1E5A60-2FF0-4B58-9CFE-8805441ED016}" dt="2022-10-06T17:03:03.994" v="2068" actId="1038"/>
          <ac:spMkLst>
            <pc:docMk/>
            <pc:sldMk cId="549007634" sldId="322"/>
            <ac:spMk id="7" creationId="{96ABB5B1-33F3-C42C-05B6-94A93BA13D2E}"/>
          </ac:spMkLst>
        </pc:spChg>
        <pc:spChg chg="del mod">
          <ac:chgData name="熊谷 渉" userId="b7a4e8598c9bd55e" providerId="LiveId" clId="{4A1E5A60-2FF0-4B58-9CFE-8805441ED016}" dt="2022-10-06T16:51:05.274" v="1609" actId="478"/>
          <ac:spMkLst>
            <pc:docMk/>
            <pc:sldMk cId="549007634" sldId="322"/>
            <ac:spMk id="8" creationId="{D0800C4C-7A12-4D7E-8AA1-5EAAF885D5CF}"/>
          </ac:spMkLst>
        </pc:spChg>
        <pc:spChg chg="add mod">
          <ac:chgData name="熊谷 渉" userId="b7a4e8598c9bd55e" providerId="LiveId" clId="{4A1E5A60-2FF0-4B58-9CFE-8805441ED016}" dt="2022-10-06T17:38:26.319" v="2268" actId="1035"/>
          <ac:spMkLst>
            <pc:docMk/>
            <pc:sldMk cId="549007634" sldId="322"/>
            <ac:spMk id="9" creationId="{44948413-03F0-4DFF-14F4-DC753E6EA0B3}"/>
          </ac:spMkLst>
        </pc:spChg>
        <pc:spChg chg="mod">
          <ac:chgData name="熊谷 渉" userId="b7a4e8598c9bd55e" providerId="LiveId" clId="{4A1E5A60-2FF0-4B58-9CFE-8805441ED016}" dt="2022-10-06T16:49:35.110" v="1451" actId="20577"/>
          <ac:spMkLst>
            <pc:docMk/>
            <pc:sldMk cId="549007634" sldId="322"/>
            <ac:spMk id="11" creationId="{E34ABD51-F839-4248-9067-3256F0F116A5}"/>
          </ac:spMkLst>
        </pc:spChg>
        <pc:spChg chg="mod">
          <ac:chgData name="熊谷 渉" userId="b7a4e8598c9bd55e" providerId="LiveId" clId="{4A1E5A60-2FF0-4B58-9CFE-8805441ED016}" dt="2022-10-06T16:55:06.562" v="1934" actId="12789"/>
          <ac:spMkLst>
            <pc:docMk/>
            <pc:sldMk cId="549007634" sldId="322"/>
            <ac:spMk id="12" creationId="{EA6B4B9B-CB6A-4A73-8AED-AC68086B55FA}"/>
          </ac:spMkLst>
        </pc:spChg>
        <pc:spChg chg="mod">
          <ac:chgData name="熊谷 渉" userId="b7a4e8598c9bd55e" providerId="LiveId" clId="{4A1E5A60-2FF0-4B58-9CFE-8805441ED016}" dt="2022-10-06T17:38:26.319" v="2268" actId="1035"/>
          <ac:spMkLst>
            <pc:docMk/>
            <pc:sldMk cId="549007634" sldId="322"/>
            <ac:spMk id="13" creationId="{C61C0772-EA65-4A5E-8500-88FF936C7C5C}"/>
          </ac:spMkLst>
        </pc:spChg>
        <pc:spChg chg="del">
          <ac:chgData name="熊谷 渉" userId="b7a4e8598c9bd55e" providerId="LiveId" clId="{4A1E5A60-2FF0-4B58-9CFE-8805441ED016}" dt="2022-10-06T16:50:14.594" v="1462" actId="478"/>
          <ac:spMkLst>
            <pc:docMk/>
            <pc:sldMk cId="549007634" sldId="322"/>
            <ac:spMk id="15" creationId="{446D4DFA-03BA-4E19-803C-5FE7176E0B7C}"/>
          </ac:spMkLst>
        </pc:spChg>
        <pc:spChg chg="del">
          <ac:chgData name="熊谷 渉" userId="b7a4e8598c9bd55e" providerId="LiveId" clId="{4A1E5A60-2FF0-4B58-9CFE-8805441ED016}" dt="2022-10-06T16:49:55.793" v="1459" actId="478"/>
          <ac:spMkLst>
            <pc:docMk/>
            <pc:sldMk cId="549007634" sldId="322"/>
            <ac:spMk id="18" creationId="{689F0BA1-C6A4-45D3-B40F-CDB549BA4BAE}"/>
          </ac:spMkLst>
        </pc:spChg>
        <pc:spChg chg="mod">
          <ac:chgData name="熊谷 渉" userId="b7a4e8598c9bd55e" providerId="LiveId" clId="{4A1E5A60-2FF0-4B58-9CFE-8805441ED016}" dt="2022-10-06T17:38:55.835" v="2292" actId="1037"/>
          <ac:spMkLst>
            <pc:docMk/>
            <pc:sldMk cId="549007634" sldId="322"/>
            <ac:spMk id="19" creationId="{FE152613-5F85-4D4E-8086-D269337DA0E9}"/>
          </ac:spMkLst>
        </pc:spChg>
        <pc:spChg chg="del">
          <ac:chgData name="熊谷 渉" userId="b7a4e8598c9bd55e" providerId="LiveId" clId="{4A1E5A60-2FF0-4B58-9CFE-8805441ED016}" dt="2022-10-06T16:49:50.771" v="1458" actId="478"/>
          <ac:spMkLst>
            <pc:docMk/>
            <pc:sldMk cId="549007634" sldId="322"/>
            <ac:spMk id="20" creationId="{8C3C7F6B-DFA1-4A14-B52B-BC56BC0EF13D}"/>
          </ac:spMkLst>
        </pc:spChg>
        <pc:spChg chg="mod">
          <ac:chgData name="熊谷 渉" userId="b7a4e8598c9bd55e" providerId="LiveId" clId="{4A1E5A60-2FF0-4B58-9CFE-8805441ED016}" dt="2022-10-06T17:38:55.835" v="2292" actId="1037"/>
          <ac:spMkLst>
            <pc:docMk/>
            <pc:sldMk cId="549007634" sldId="322"/>
            <ac:spMk id="21" creationId="{17DF28A8-B205-421A-8602-4238C4E52A25}"/>
          </ac:spMkLst>
        </pc:spChg>
        <pc:spChg chg="del">
          <ac:chgData name="熊谷 渉" userId="b7a4e8598c9bd55e" providerId="LiveId" clId="{4A1E5A60-2FF0-4B58-9CFE-8805441ED016}" dt="2022-10-06T16:49:49.553" v="1457" actId="478"/>
          <ac:spMkLst>
            <pc:docMk/>
            <pc:sldMk cId="549007634" sldId="322"/>
            <ac:spMk id="22" creationId="{2938840C-09ED-45AD-B123-BE0F63A4058C}"/>
          </ac:spMkLst>
        </pc:spChg>
        <pc:spChg chg="mod">
          <ac:chgData name="熊谷 渉" userId="b7a4e8598c9bd55e" providerId="LiveId" clId="{4A1E5A60-2FF0-4B58-9CFE-8805441ED016}" dt="2022-10-06T17:38:55.835" v="2292" actId="1037"/>
          <ac:spMkLst>
            <pc:docMk/>
            <pc:sldMk cId="549007634" sldId="322"/>
            <ac:spMk id="23" creationId="{403F6131-6D93-4F5E-AE44-A89755427704}"/>
          </ac:spMkLst>
        </pc:spChg>
        <pc:spChg chg="add mod">
          <ac:chgData name="熊谷 渉" userId="b7a4e8598c9bd55e" providerId="LiveId" clId="{4A1E5A60-2FF0-4B58-9CFE-8805441ED016}" dt="2022-10-06T16:55:06.562" v="1934" actId="12789"/>
          <ac:spMkLst>
            <pc:docMk/>
            <pc:sldMk cId="549007634" sldId="322"/>
            <ac:spMk id="24" creationId="{6029E157-54C8-8EBF-F723-F6EFC5A182ED}"/>
          </ac:spMkLst>
        </pc:spChg>
        <pc:spChg chg="add mod">
          <ac:chgData name="熊谷 渉" userId="b7a4e8598c9bd55e" providerId="LiveId" clId="{4A1E5A60-2FF0-4B58-9CFE-8805441ED016}" dt="2022-10-06T17:38:26.319" v="2268" actId="1035"/>
          <ac:spMkLst>
            <pc:docMk/>
            <pc:sldMk cId="549007634" sldId="322"/>
            <ac:spMk id="25" creationId="{923C72DF-2EDE-81A6-A518-526D0C0D44B2}"/>
          </ac:spMkLst>
        </pc:spChg>
        <pc:spChg chg="mod">
          <ac:chgData name="熊谷 渉" userId="b7a4e8598c9bd55e" providerId="LiveId" clId="{4A1E5A60-2FF0-4B58-9CFE-8805441ED016}" dt="2022-10-06T16:55:06.562" v="1934" actId="12789"/>
          <ac:spMkLst>
            <pc:docMk/>
            <pc:sldMk cId="549007634" sldId="322"/>
            <ac:spMk id="26" creationId="{3BD7A66B-1BB1-4281-B5CC-26BE821CF4F1}"/>
          </ac:spMkLst>
        </pc:spChg>
        <pc:spChg chg="mod">
          <ac:chgData name="熊谷 渉" userId="b7a4e8598c9bd55e" providerId="LiveId" clId="{4A1E5A60-2FF0-4B58-9CFE-8805441ED016}" dt="2022-10-06T17:38:26.319" v="2268" actId="1035"/>
          <ac:spMkLst>
            <pc:docMk/>
            <pc:sldMk cId="549007634" sldId="322"/>
            <ac:spMk id="27" creationId="{F7DECE73-2325-4A98-A0A6-34338D16C6D1}"/>
          </ac:spMkLst>
        </pc:spChg>
        <pc:spChg chg="del">
          <ac:chgData name="熊谷 渉" userId="b7a4e8598c9bd55e" providerId="LiveId" clId="{4A1E5A60-2FF0-4B58-9CFE-8805441ED016}" dt="2022-10-06T16:52:03.625" v="1629" actId="478"/>
          <ac:spMkLst>
            <pc:docMk/>
            <pc:sldMk cId="549007634" sldId="322"/>
            <ac:spMk id="28" creationId="{EFD60E15-A52F-40E9-AB7A-757F96948859}"/>
          </ac:spMkLst>
        </pc:spChg>
        <pc:spChg chg="del">
          <ac:chgData name="熊谷 渉" userId="b7a4e8598c9bd55e" providerId="LiveId" clId="{4A1E5A60-2FF0-4B58-9CFE-8805441ED016}" dt="2022-10-06T16:52:01.913" v="1628" actId="478"/>
          <ac:spMkLst>
            <pc:docMk/>
            <pc:sldMk cId="549007634" sldId="322"/>
            <ac:spMk id="29" creationId="{C8B88FCC-21FD-48D3-A275-9D0BEE8BB3A7}"/>
          </ac:spMkLst>
        </pc:spChg>
        <pc:spChg chg="mod">
          <ac:chgData name="熊谷 渉" userId="b7a4e8598c9bd55e" providerId="LiveId" clId="{4A1E5A60-2FF0-4B58-9CFE-8805441ED016}" dt="2022-10-06T17:38:26.319" v="2268" actId="1035"/>
          <ac:spMkLst>
            <pc:docMk/>
            <pc:sldMk cId="549007634" sldId="322"/>
            <ac:spMk id="30" creationId="{629F9521-26A7-4B8D-9995-139AA96630D2}"/>
          </ac:spMkLst>
        </pc:spChg>
        <pc:spChg chg="del">
          <ac:chgData name="熊谷 渉" userId="b7a4e8598c9bd55e" providerId="LiveId" clId="{4A1E5A60-2FF0-4B58-9CFE-8805441ED016}" dt="2022-10-06T16:53:10.759" v="1693" actId="478"/>
          <ac:spMkLst>
            <pc:docMk/>
            <pc:sldMk cId="549007634" sldId="322"/>
            <ac:spMk id="31" creationId="{25C734E7-8739-47F5-B318-BD9D81168C43}"/>
          </ac:spMkLst>
        </pc:spChg>
        <pc:cxnChg chg="del">
          <ac:chgData name="熊谷 渉" userId="b7a4e8598c9bd55e" providerId="LiveId" clId="{4A1E5A60-2FF0-4B58-9CFE-8805441ED016}" dt="2022-10-06T16:51:03.345" v="1608" actId="478"/>
          <ac:cxnSpMkLst>
            <pc:docMk/>
            <pc:sldMk cId="549007634" sldId="322"/>
            <ac:cxnSpMk id="10" creationId="{1D2B0403-DD25-4E9B-9ADA-F4D3A19DECBD}"/>
          </ac:cxnSpMkLst>
        </pc:cxnChg>
        <pc:cxnChg chg="del mod">
          <ac:chgData name="熊谷 渉" userId="b7a4e8598c9bd55e" providerId="LiveId" clId="{4A1E5A60-2FF0-4B58-9CFE-8805441ED016}" dt="2022-10-06T17:38:22.206" v="2249" actId="478"/>
          <ac:cxnSpMkLst>
            <pc:docMk/>
            <pc:sldMk cId="549007634" sldId="322"/>
            <ac:cxnSpMk id="16" creationId="{BC5CB1AA-5DD2-49C5-B1E4-B649ABAD161E}"/>
          </ac:cxnSpMkLst>
        </pc:cxnChg>
        <pc:cxnChg chg="mod">
          <ac:chgData name="熊谷 渉" userId="b7a4e8598c9bd55e" providerId="LiveId" clId="{4A1E5A60-2FF0-4B58-9CFE-8805441ED016}" dt="2022-10-06T16:54:37.999" v="1904" actId="1037"/>
          <ac:cxnSpMkLst>
            <pc:docMk/>
            <pc:sldMk cId="549007634" sldId="322"/>
            <ac:cxnSpMk id="17" creationId="{8860B63E-9A83-4BF6-8647-5A6D73A86542}"/>
          </ac:cxnSpMkLst>
        </pc:cxnChg>
        <pc:cxnChg chg="add mod">
          <ac:chgData name="熊谷 渉" userId="b7a4e8598c9bd55e" providerId="LiveId" clId="{4A1E5A60-2FF0-4B58-9CFE-8805441ED016}" dt="2022-10-06T17:38:52.559" v="2290" actId="1037"/>
          <ac:cxnSpMkLst>
            <pc:docMk/>
            <pc:sldMk cId="549007634" sldId="322"/>
            <ac:cxnSpMk id="32" creationId="{68CD09F4-E933-AC81-C792-2A5FD6C84CA6}"/>
          </ac:cxnSpMkLst>
        </pc:cxnChg>
      </pc:sldChg>
      <pc:sldChg chg="modSp del mod">
        <pc:chgData name="熊谷 渉" userId="b7a4e8598c9bd55e" providerId="LiveId" clId="{4A1E5A60-2FF0-4B58-9CFE-8805441ED016}" dt="2022-10-06T16:40:41.406" v="1112" actId="47"/>
        <pc:sldMkLst>
          <pc:docMk/>
          <pc:sldMk cId="3703043486" sldId="341"/>
        </pc:sldMkLst>
        <pc:spChg chg="mod">
          <ac:chgData name="熊谷 渉" userId="b7a4e8598c9bd55e" providerId="LiveId" clId="{4A1E5A60-2FF0-4B58-9CFE-8805441ED016}" dt="2022-10-06T16:40:34.025" v="1111" actId="20577"/>
          <ac:spMkLst>
            <pc:docMk/>
            <pc:sldMk cId="3703043486" sldId="341"/>
            <ac:spMk id="8" creationId="{7E7292E2-FDCA-420C-BABF-1E6510C0104D}"/>
          </ac:spMkLst>
        </pc:spChg>
      </pc:sldChg>
      <pc:sldChg chg="modSp mod">
        <pc:chgData name="熊谷 渉" userId="b7a4e8598c9bd55e" providerId="LiveId" clId="{4A1E5A60-2FF0-4B58-9CFE-8805441ED016}" dt="2022-10-06T16:40:19.943" v="1103" actId="1076"/>
        <pc:sldMkLst>
          <pc:docMk/>
          <pc:sldMk cId="2282341593" sldId="342"/>
        </pc:sldMkLst>
        <pc:spChg chg="mod">
          <ac:chgData name="熊谷 渉" userId="b7a4e8598c9bd55e" providerId="LiveId" clId="{4A1E5A60-2FF0-4B58-9CFE-8805441ED016}" dt="2022-10-06T16:40:19.943" v="1103" actId="1076"/>
          <ac:spMkLst>
            <pc:docMk/>
            <pc:sldMk cId="2282341593" sldId="342"/>
            <ac:spMk id="8" creationId="{7E7292E2-FDCA-420C-BABF-1E6510C0104D}"/>
          </ac:spMkLst>
        </pc:spChg>
      </pc:sldChg>
      <pc:sldChg chg="addSp delSp modSp add mod ord">
        <pc:chgData name="熊谷 渉" userId="b7a4e8598c9bd55e" providerId="LiveId" clId="{4A1E5A60-2FF0-4B58-9CFE-8805441ED016}" dt="2022-10-06T16:46:54.165" v="1431"/>
        <pc:sldMkLst>
          <pc:docMk/>
          <pc:sldMk cId="2259960824" sldId="344"/>
        </pc:sldMkLst>
        <pc:spChg chg="add del mod">
          <ac:chgData name="熊谷 渉" userId="b7a4e8598c9bd55e" providerId="LiveId" clId="{4A1E5A60-2FF0-4B58-9CFE-8805441ED016}" dt="2022-10-06T16:46:53.820" v="1430" actId="478"/>
          <ac:spMkLst>
            <pc:docMk/>
            <pc:sldMk cId="2259960824" sldId="344"/>
            <ac:spMk id="4" creationId="{7669BF7A-4806-4127-FD64-0D7778689658}"/>
          </ac:spMkLst>
        </pc:spChg>
        <pc:spChg chg="add mod">
          <ac:chgData name="熊谷 渉" userId="b7a4e8598c9bd55e" providerId="LiveId" clId="{4A1E5A60-2FF0-4B58-9CFE-8805441ED016}" dt="2022-10-06T16:46:54.165" v="1431"/>
          <ac:spMkLst>
            <pc:docMk/>
            <pc:sldMk cId="2259960824" sldId="344"/>
            <ac:spMk id="5" creationId="{08DCB995-8C79-47F7-2144-0CE6CCA1CEE6}"/>
          </ac:spMkLst>
        </pc:spChg>
        <pc:spChg chg="del mod">
          <ac:chgData name="熊谷 渉" userId="b7a4e8598c9bd55e" providerId="LiveId" clId="{4A1E5A60-2FF0-4B58-9CFE-8805441ED016}" dt="2022-10-06T16:39:25.955" v="1062" actId="478"/>
          <ac:spMkLst>
            <pc:docMk/>
            <pc:sldMk cId="2259960824" sldId="344"/>
            <ac:spMk id="31" creationId="{C3D46064-84A3-46E0-9781-D5150A67E7FC}"/>
          </ac:spMkLst>
        </pc:spChg>
      </pc:sldChg>
      <pc:sldChg chg="addSp delSp modSp add mod">
        <pc:chgData name="熊谷 渉" userId="b7a4e8598c9bd55e" providerId="LiveId" clId="{4A1E5A60-2FF0-4B58-9CFE-8805441ED016}" dt="2022-10-06T16:47:30.510" v="1435" actId="20577"/>
        <pc:sldMkLst>
          <pc:docMk/>
          <pc:sldMk cId="437432029" sldId="345"/>
        </pc:sldMkLst>
        <pc:spChg chg="add mod">
          <ac:chgData name="熊谷 渉" userId="b7a4e8598c9bd55e" providerId="LiveId" clId="{4A1E5A60-2FF0-4B58-9CFE-8805441ED016}" dt="2022-10-06T16:47:30.510" v="1435" actId="20577"/>
          <ac:spMkLst>
            <pc:docMk/>
            <pc:sldMk cId="437432029" sldId="345"/>
            <ac:spMk id="4" creationId="{54C30E4A-77B5-BD07-44C5-ED61949CD4D1}"/>
          </ac:spMkLst>
        </pc:spChg>
        <pc:spChg chg="del mod">
          <ac:chgData name="熊谷 渉" userId="b7a4e8598c9bd55e" providerId="LiveId" clId="{4A1E5A60-2FF0-4B58-9CFE-8805441ED016}" dt="2022-10-06T16:41:03.976" v="1118" actId="478"/>
          <ac:spMkLst>
            <pc:docMk/>
            <pc:sldMk cId="437432029" sldId="345"/>
            <ac:spMk id="89" creationId="{09C4D91A-7C0E-4F5A-B1AF-EFFEA5C935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2022/10/12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39</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2022 10 18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jpg"/><Relationship Id="rId1" Type="http://schemas.openxmlformats.org/officeDocument/2006/relationships/slideLayout" Target="../slideLayouts/slideLayout12.xml"/><Relationship Id="rId5" Type="http://schemas.openxmlformats.org/officeDocument/2006/relationships/image" Target="../media/image40.jp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3" Type="http://schemas.openxmlformats.org/officeDocument/2006/relationships/image" Target="../media/image442.png"/><Relationship Id="rId18" Type="http://schemas.openxmlformats.org/officeDocument/2006/relationships/image" Target="../media/image1020.png"/><Relationship Id="rId26" Type="http://schemas.openxmlformats.org/officeDocument/2006/relationships/image" Target="../media/image1090.png"/><Relationship Id="rId3" Type="http://schemas.openxmlformats.org/officeDocument/2006/relationships/image" Target="../media/image44.png"/><Relationship Id="rId21" Type="http://schemas.openxmlformats.org/officeDocument/2006/relationships/image" Target="../media/image1050.png"/><Relationship Id="rId12" Type="http://schemas.openxmlformats.org/officeDocument/2006/relationships/image" Target="../media/image432.png"/><Relationship Id="rId17" Type="http://schemas.openxmlformats.org/officeDocument/2006/relationships/image" Target="../media/image1010.png"/><Relationship Id="rId25" Type="http://schemas.openxmlformats.org/officeDocument/2006/relationships/image" Target="../media/image49.png"/><Relationship Id="rId2" Type="http://schemas.openxmlformats.org/officeDocument/2006/relationships/image" Target="../media/image43.png"/><Relationship Id="rId20" Type="http://schemas.openxmlformats.org/officeDocument/2006/relationships/image" Target="../media/image1040.png"/><Relationship Id="rId1" Type="http://schemas.openxmlformats.org/officeDocument/2006/relationships/slideLayout" Target="../slideLayouts/slideLayout12.xml"/><Relationship Id="rId11" Type="http://schemas.openxmlformats.org/officeDocument/2006/relationships/image" Target="../media/image422.png"/><Relationship Id="rId24" Type="http://schemas.openxmlformats.org/officeDocument/2006/relationships/image" Target="../media/image48.png"/><Relationship Id="rId15" Type="http://schemas.openxmlformats.org/officeDocument/2006/relationships/image" Target="../media/image460.png"/><Relationship Id="rId23" Type="http://schemas.openxmlformats.org/officeDocument/2006/relationships/image" Target="../media/image47.png"/><Relationship Id="rId10" Type="http://schemas.openxmlformats.org/officeDocument/2006/relationships/image" Target="../media/image412.png"/><Relationship Id="rId19" Type="http://schemas.openxmlformats.org/officeDocument/2006/relationships/image" Target="../media/image1030.png"/><Relationship Id="rId4" Type="http://schemas.openxmlformats.org/officeDocument/2006/relationships/image" Target="../media/image45.png"/><Relationship Id="rId9" Type="http://schemas.openxmlformats.org/officeDocument/2006/relationships/image" Target="../media/image403.png"/><Relationship Id="rId14" Type="http://schemas.openxmlformats.org/officeDocument/2006/relationships/image" Target="../media/image451.png"/><Relationship Id="rId22"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0.png"/><Relationship Id="rId7" Type="http://schemas.openxmlformats.org/officeDocument/2006/relationships/image" Target="../media/image14.png"/><Relationship Id="rId2" Type="http://schemas.openxmlformats.org/officeDocument/2006/relationships/image" Target="../media/image420.png"/><Relationship Id="rId1" Type="http://schemas.openxmlformats.org/officeDocument/2006/relationships/slideLayout" Target="../slideLayouts/slideLayout5.xml"/><Relationship Id="rId6" Type="http://schemas.openxmlformats.org/officeDocument/2006/relationships/image" Target="../media/image461.png"/><Relationship Id="rId5" Type="http://schemas.openxmlformats.org/officeDocument/2006/relationships/image" Target="../media/image450.png"/><Relationship Id="rId4" Type="http://schemas.openxmlformats.org/officeDocument/2006/relationships/image" Target="../media/image440.png"/></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52.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22.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6.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7.png"/><Relationship Id="rId10" Type="http://schemas.openxmlformats.org/officeDocument/2006/relationships/image" Target="../media/image58.png"/><Relationship Id="rId4" Type="http://schemas.openxmlformats.org/officeDocument/2006/relationships/image" Target="../media/image510.png"/><Relationship Id="rId9" Type="http://schemas.openxmlformats.org/officeDocument/2006/relationships/image" Target="../media/image560.png"/></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59.png"/><Relationship Id="rId16"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85.png"/><Relationship Id="rId7" Type="http://schemas.openxmlformats.org/officeDocument/2006/relationships/image" Target="../media/image45.png"/><Relationship Id="rId12" Type="http://schemas.openxmlformats.org/officeDocument/2006/relationships/image" Target="../media/image442.png"/><Relationship Id="rId17"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image" Target="../media/image432.png"/><Relationship Id="rId5" Type="http://schemas.openxmlformats.org/officeDocument/2006/relationships/image" Target="../media/image372.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363.png"/><Relationship Id="rId9" Type="http://schemas.openxmlformats.org/officeDocument/2006/relationships/image" Target="../media/image412.png"/><Relationship Id="rId14" Type="http://schemas.openxmlformats.org/officeDocument/2006/relationships/image" Target="../media/image460.png"/></Relationships>
</file>

<file path=ppt/slides/_rels/slide3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76.jpg"/><Relationship Id="rId1" Type="http://schemas.openxmlformats.org/officeDocument/2006/relationships/slideLayout" Target="../slideLayouts/slideLayout12.xml"/><Relationship Id="rId4" Type="http://schemas.openxmlformats.org/officeDocument/2006/relationships/image" Target="../media/image311.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7.jp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88.jpg"/><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830.png"/><Relationship Id="rId18" Type="http://schemas.openxmlformats.org/officeDocument/2006/relationships/image" Target="../media/image891.png"/><Relationship Id="rId3" Type="http://schemas.openxmlformats.org/officeDocument/2006/relationships/image" Target="../media/image94.png"/><Relationship Id="rId7" Type="http://schemas.openxmlformats.org/officeDocument/2006/relationships/image" Target="../media/image99.png"/><Relationship Id="rId12" Type="http://schemas.openxmlformats.org/officeDocument/2006/relationships/image" Target="../media/image820.png"/><Relationship Id="rId17" Type="http://schemas.openxmlformats.org/officeDocument/2006/relationships/image" Target="../media/image870.png"/><Relationship Id="rId2" Type="http://schemas.openxmlformats.org/officeDocument/2006/relationships/image" Target="../media/image91.png"/><Relationship Id="rId16" Type="http://schemas.openxmlformats.org/officeDocument/2006/relationships/image" Target="../media/image860.png"/><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45.png"/><Relationship Id="rId5" Type="http://schemas.openxmlformats.org/officeDocument/2006/relationships/image" Target="../media/image96.png"/><Relationship Id="rId15" Type="http://schemas.openxmlformats.org/officeDocument/2006/relationships/image" Target="../media/image850.png"/><Relationship Id="rId10" Type="http://schemas.openxmlformats.org/officeDocument/2006/relationships/image" Target="../media/image102.png"/><Relationship Id="rId4" Type="http://schemas.openxmlformats.org/officeDocument/2006/relationships/image" Target="../media/image98.png"/><Relationship Id="rId9" Type="http://schemas.openxmlformats.org/officeDocument/2006/relationships/image" Target="../media/image101.png"/><Relationship Id="rId14" Type="http://schemas.openxmlformats.org/officeDocument/2006/relationships/image" Target="../media/image8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共同研究の進捗報告と</a:t>
            </a:r>
            <a:br>
              <a:rPr lang="en-US" altLang="ja-JP" dirty="0"/>
            </a:br>
            <a:r>
              <a:rPr lang="ja-JP" altLang="en-US" dirty="0"/>
              <a:t>今後の進め方のご相談</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2022</a:t>
            </a:r>
            <a:r>
              <a:rPr lang="ja-JP" altLang="en-US" dirty="0"/>
              <a:t>年</a:t>
            </a:r>
            <a:r>
              <a:rPr lang="en-US" altLang="ja-JP" dirty="0"/>
              <a:t>10</a:t>
            </a:r>
            <a:r>
              <a:rPr lang="ja-JP" altLang="en-US" dirty="0"/>
              <a:t>月</a:t>
            </a:r>
            <a:r>
              <a:rPr lang="en-US" altLang="ja-JP" dirty="0"/>
              <a:t>18</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5"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前年度・上期の成果をジャーナル投稿や学会発表を行った。</a:t>
            </a:r>
            <a:endParaRPr lang="en-US" altLang="ja-JP" sz="2800" dirty="0"/>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1935830843"/>
              </p:ext>
            </p:extLst>
          </p:nvPr>
        </p:nvGraphicFramePr>
        <p:xfrm>
          <a:off x="746113" y="1775500"/>
          <a:ext cx="10633044" cy="292608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学会発表</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dirty="0"/>
                        <a:t>Y. Yasuda, W. Kumagai, K. Tamura, K. Yasuda: “Feasibility-based Weighted MOEA/D in Constrained Optimization”,</a:t>
                      </a:r>
                      <a:r>
                        <a:rPr kumimoji="1" lang="ja-JP" altLang="en-US" sz="1800" dirty="0"/>
                        <a:t> </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SS1-1</a:t>
                      </a:r>
                      <a:r>
                        <a:rPr kumimoji="1" lang="ja-JP" altLang="en-US" sz="1800" dirty="0"/>
                        <a:t>（</a:t>
                      </a:r>
                      <a:r>
                        <a:rPr kumimoji="1" lang="en-US" altLang="ja-JP" sz="1800" dirty="0"/>
                        <a:t>2022.8.31</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kumimoji="1" lang="ja-JP" altLang="en-US" sz="1800" b="0" i="0" kern="1200" dirty="0">
                          <a:solidFill>
                            <a:schemeClr val="dk1"/>
                          </a:solidFill>
                          <a:effectLst/>
                          <a:latin typeface="+mn-lt"/>
                          <a:ea typeface="+mn-ea"/>
                          <a:cs typeface="+mn-cs"/>
                        </a:rPr>
                        <a:t>制約条件を目的関数に変換する有制約メタヒューリスティクスの提案</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GS10-2</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小嶋・安田・熊谷・田村・安田：「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に基づく制約対処法の検討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GS10-3</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309497">
                <a:tc>
                  <a:txBody>
                    <a:bodyPr/>
                    <a:lstStyle/>
                    <a:p>
                      <a:pPr algn="ctr"/>
                      <a:r>
                        <a:rPr kumimoji="1" lang="en-US" altLang="ja-JP" sz="1800" dirty="0"/>
                        <a:t>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の基礎検討</a:t>
                      </a:r>
                      <a:r>
                        <a:rPr kumimoji="1" lang="ja-JP" altLang="en-US" sz="1800" dirty="0"/>
                        <a:t>」、</a:t>
                      </a:r>
                      <a:r>
                        <a:rPr kumimoji="1" lang="en-US" altLang="ja-JP" sz="1800" dirty="0"/>
                        <a:t>2022</a:t>
                      </a:r>
                      <a:r>
                        <a:rPr kumimoji="1" lang="ja-JP" altLang="en-US" sz="1800" dirty="0"/>
                        <a:t>年 電気学会 </a:t>
                      </a:r>
                      <a:r>
                        <a:rPr kumimoji="1" lang="en-US" altLang="ja-JP" sz="1800" dirty="0"/>
                        <a:t>C</a:t>
                      </a:r>
                      <a:r>
                        <a:rPr kumimoji="1" lang="ja-JP" altLang="en-US" sz="1800" dirty="0"/>
                        <a:t>部門大会、</a:t>
                      </a:r>
                      <a:r>
                        <a:rPr kumimoji="1" lang="en-US" altLang="ja-JP" sz="1800" dirty="0"/>
                        <a:t>GS10-4</a:t>
                      </a:r>
                      <a:r>
                        <a:rPr kumimoji="1" lang="ja-JP" altLang="en-US" sz="1800" dirty="0"/>
                        <a:t>（</a:t>
                      </a:r>
                      <a:r>
                        <a:rPr kumimoji="1" lang="en-US" altLang="ja-JP" sz="1800" dirty="0"/>
                        <a:t>2022.9.2</a:t>
                      </a:r>
                      <a:r>
                        <a:rPr kumimoji="1" lang="ja-JP" alt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9" name="表 8">
            <a:extLst>
              <a:ext uri="{FF2B5EF4-FFF2-40B4-BE49-F238E27FC236}">
                <a16:creationId xmlns:a16="http://schemas.microsoft.com/office/drawing/2014/main" id="{EFA64094-8AA2-4883-BF79-493367A9CA18}"/>
              </a:ext>
            </a:extLst>
          </p:cNvPr>
          <p:cNvGraphicFramePr>
            <a:graphicFrameLocks noGrp="1"/>
          </p:cNvGraphicFramePr>
          <p:nvPr>
            <p:extLst>
              <p:ext uri="{D42A27DB-BD31-4B8C-83A1-F6EECF244321}">
                <p14:modId xmlns:p14="http://schemas.microsoft.com/office/powerpoint/2010/main" val="3477800776"/>
              </p:ext>
            </p:extLst>
          </p:nvPr>
        </p:nvGraphicFramePr>
        <p:xfrm>
          <a:off x="746113" y="4964962"/>
          <a:ext cx="10633044" cy="1005840"/>
        </p:xfrm>
        <a:graphic>
          <a:graphicData uri="http://schemas.openxmlformats.org/drawingml/2006/table">
            <a:tbl>
              <a:tblPr firstRow="1" bandRow="1">
                <a:tableStyleId>{5C22544A-7EE6-4342-B048-85BDC9FD1C3A}</a:tableStyleId>
              </a:tblPr>
              <a:tblGrid>
                <a:gridCol w="588615">
                  <a:extLst>
                    <a:ext uri="{9D8B030D-6E8A-4147-A177-3AD203B41FA5}">
                      <a16:colId xmlns:a16="http://schemas.microsoft.com/office/drawing/2014/main" val="1557529332"/>
                    </a:ext>
                  </a:extLst>
                </a:gridCol>
                <a:gridCol w="10044429">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論文投稿</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a:t>
                      </a:r>
                      <a:r>
                        <a:rPr lang="ja-JP" altLang="en-US" sz="1800" dirty="0"/>
                        <a:t>有制約最適化のための制約条件の目的関数化と適応的重み調整を用いた</a:t>
                      </a:r>
                      <a:r>
                        <a:rPr lang="en-US" altLang="ja-JP" sz="1800" dirty="0"/>
                        <a:t>MOEA/D</a:t>
                      </a:r>
                      <a:r>
                        <a:rPr lang="ja-JP" altLang="en-US" sz="1800" dirty="0"/>
                        <a:t>」、電気学会 </a:t>
                      </a:r>
                      <a:r>
                        <a:rPr lang="en-US" altLang="ja-JP" sz="1800" dirty="0"/>
                        <a:t>C</a:t>
                      </a:r>
                      <a:r>
                        <a:rPr lang="ja-JP" altLang="en-US" sz="1800" dirty="0"/>
                        <a:t>部門誌、</a:t>
                      </a:r>
                      <a:r>
                        <a:rPr lang="en-US" altLang="ja-JP" sz="1800" dirty="0"/>
                        <a:t>Vol.143</a:t>
                      </a:r>
                      <a:r>
                        <a:rPr lang="ja-JP" altLang="en-US" sz="1800" dirty="0"/>
                        <a:t>（</a:t>
                      </a:r>
                      <a:r>
                        <a:rPr lang="en-US" altLang="ja-JP" sz="1800" dirty="0"/>
                        <a:t>2023</a:t>
                      </a:r>
                      <a:r>
                        <a:rPr lang="ja-JP" altLang="en-US" sz="1800" dirty="0"/>
                        <a:t>）</a:t>
                      </a:r>
                      <a:r>
                        <a:rPr lang="en-US" altLang="ja-JP" sz="1800" dirty="0"/>
                        <a:t>【</a:t>
                      </a:r>
                      <a:r>
                        <a:rPr lang="ja-JP" altLang="en-US" sz="1800" dirty="0"/>
                        <a:t>査読中</a:t>
                      </a:r>
                      <a:r>
                        <a:rPr lang="en-US" altLang="ja-JP" sz="18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spTree>
    <p:extLst>
      <p:ext uri="{BB962C8B-B14F-4D97-AF65-F5344CB8AC3E}">
        <p14:creationId xmlns:p14="http://schemas.microsoft.com/office/powerpoint/2010/main" val="343679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問題分割における正規化方法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a:p>
                <a:pPr lvl="1">
                  <a:defRPr/>
                </a:pPr>
                <a:r>
                  <a:rPr lang="en-US" altLang="ja-JP" sz="2400" dirty="0"/>
                  <a:t>min-max</a:t>
                </a:r>
                <a:r>
                  <a:rPr lang="ja-JP" altLang="en-US" sz="2400" dirty="0"/>
                  <a:t>スケーリングにより、個体群を正規化済の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空間に変換して評価・選択する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b="-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3031684"/>
                <a:ext cx="4036523" cy="4049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𝑤</m:t>
                              </m:r>
                            </m:e>
                            <m:sup>
                              <m:r>
                                <a:rPr lang="en-US" altLang="ja-JP" b="0" i="1" smtClean="0">
                                  <a:latin typeface="Cambria Math" panose="02040503050406030204" pitchFamily="18" charset="0"/>
                                </a:rPr>
                                <m:t>𝑖</m:t>
                              </m:r>
                            </m:sup>
                          </m:sSup>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e>
                      </m:d>
                      <m:r>
                        <a:rPr lang="en-US" altLang="ja-JP" b="0" i="1" smtClean="0">
                          <a:latin typeface="Cambria Math" panose="02040503050406030204" pitchFamily="18" charset="0"/>
                        </a:rPr>
                        <m:t>𝑣</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3031684"/>
                <a:ext cx="4036523" cy="404983"/>
              </a:xfrm>
              <a:prstGeom prst="rect">
                <a:avLst/>
              </a:prstGeom>
              <a:blipFill>
                <a:blip r:embed="rId3"/>
                <a:stretch>
                  <a:fillRect b="-10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0CA2452-DBFA-2054-287A-DA1E1139F836}"/>
                  </a:ext>
                </a:extLst>
              </p:cNvPr>
              <p:cNvSpPr txBox="1"/>
              <p:nvPr/>
            </p:nvSpPr>
            <p:spPr>
              <a:xfrm>
                <a:off x="4264570" y="2408558"/>
                <a:ext cx="1065420" cy="314702"/>
              </a:xfrm>
              <a:prstGeom prst="rect">
                <a:avLst/>
              </a:prstGeom>
              <a:noFill/>
            </p:spPr>
            <p:txBody>
              <a:bodyPr wrap="none" rtlCol="0">
                <a:spAutoFit/>
              </a:bodyPr>
              <a:lstStyle/>
              <a:p>
                <a14:m>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oMath>
                </a14:m>
                <a:r>
                  <a:rPr kumimoji="1" lang="ja-JP" altLang="en-US" sz="1400" dirty="0"/>
                  <a:t>：探索点</a:t>
                </a:r>
              </a:p>
            </p:txBody>
          </p:sp>
        </mc:Choice>
        <mc:Fallback xmlns="">
          <p:sp>
            <p:nvSpPr>
              <p:cNvPr id="30" name="テキスト ボックス 29">
                <a:extLst>
                  <a:ext uri="{FF2B5EF4-FFF2-40B4-BE49-F238E27FC236}">
                    <a16:creationId xmlns:a16="http://schemas.microsoft.com/office/drawing/2014/main" id="{D0CA2452-DBFA-2054-287A-DA1E1139F836}"/>
                  </a:ext>
                </a:extLst>
              </p:cNvPr>
              <p:cNvSpPr txBox="1">
                <a:spLocks noRot="1" noChangeAspect="1" noMove="1" noResize="1" noEditPoints="1" noAdjustHandles="1" noChangeArrowheads="1" noChangeShapeType="1" noTextEdit="1"/>
              </p:cNvSpPr>
              <p:nvPr/>
            </p:nvSpPr>
            <p:spPr>
              <a:xfrm>
                <a:off x="4264570" y="2408558"/>
                <a:ext cx="1065420" cy="314702"/>
              </a:xfrm>
              <a:prstGeom prst="rect">
                <a:avLst/>
              </a:prstGeom>
              <a:blipFill>
                <a:blip r:embed="rId4"/>
                <a:stretch>
                  <a:fillRect t="-1923" r="-575"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204377" y="3659208"/>
                <a:ext cx="3848657" cy="81439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a:latin typeface="Cambria Math" panose="02040503050406030204" pitchFamily="18" charset="0"/>
                            </a:rPr>
                            <m:t>𝑓</m:t>
                          </m:r>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i="0">
                                  <a:latin typeface="Cambria Math" panose="02040503050406030204" pitchFamily="18" charset="0"/>
                                </a:rPr>
                                <m:t>m</m:t>
                              </m:r>
                              <m:r>
                                <m:rPr>
                                  <m:sty m:val="p"/>
                                </m:rPr>
                                <a:rPr lang="en-US" altLang="ja-JP" b="0" i="0" smtClean="0">
                                  <a:latin typeface="Cambria Math" panose="02040503050406030204" pitchFamily="18" charset="0"/>
                                </a:rPr>
                                <m:t>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b="0" i="0" smtClean="0">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smtClean="0">
                                  <a:latin typeface="Cambria Math" panose="02040503050406030204" pitchFamily="18" charset="0"/>
                                </a:rPr>
                                <m:t>𝑘</m:t>
                              </m:r>
                            </m:e>
                          </m:d>
                        </m:den>
                      </m:f>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204377" y="3659208"/>
                <a:ext cx="3848657" cy="81439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BFE574E-2A82-2809-E2BE-7986CDB4A193}"/>
                  </a:ext>
                </a:extLst>
              </p:cNvPr>
              <p:cNvSpPr txBox="1"/>
              <p:nvPr/>
            </p:nvSpPr>
            <p:spPr>
              <a:xfrm>
                <a:off x="1204376" y="4467386"/>
                <a:ext cx="4597287" cy="8439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f>
                            <m:fPr>
                              <m:ctrlPr>
                                <a:rPr lang="en-US" altLang="ja-JP" i="1">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sub>
                              </m:sSub>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  </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b="0" i="0" smtClean="0">
                                      <a:latin typeface="Cambria Math" panose="02040503050406030204" pitchFamily="18" charset="0"/>
                                    </a:rPr>
                                    <m:t>  </m:t>
                                  </m:r>
                                  <m:r>
                                    <m:rPr>
                                      <m:sty m:val="p"/>
                                    </m:rPr>
                                    <a:rPr lang="en-US" altLang="ja-JP">
                                      <a:latin typeface="Cambria Math" panose="02040503050406030204" pitchFamily="18" charset="0"/>
                                    </a:rPr>
                                    <m:t>max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den>
                          </m:f>
                        </m:e>
                      </m:nary>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6BFE574E-2A82-2809-E2BE-7986CDB4A193}"/>
                  </a:ext>
                </a:extLst>
              </p:cNvPr>
              <p:cNvSpPr txBox="1">
                <a:spLocks noRot="1" noChangeAspect="1" noMove="1" noResize="1" noEditPoints="1" noAdjustHandles="1" noChangeArrowheads="1" noChangeShapeType="1" noTextEdit="1"/>
              </p:cNvSpPr>
              <p:nvPr/>
            </p:nvSpPr>
            <p:spPr>
              <a:xfrm>
                <a:off x="1204376" y="4467386"/>
                <a:ext cx="4597287" cy="84394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433904" y="5438205"/>
                <a:ext cx="5040520"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max</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m:t>
                        </m:r>
                        <m:r>
                          <m:rPr>
                            <m:sty m:val="p"/>
                          </m:rPr>
                          <a:rPr lang="en-US" altLang="ja-JP" sz="1600" b="0" i="0" smtClean="0">
                            <a:latin typeface="Cambria Math" panose="02040503050406030204" pitchFamily="18" charset="0"/>
                          </a:rPr>
                          <m:t>in</m:t>
                        </m:r>
                      </m:sub>
                    </m:sSub>
                  </m:oMath>
                </a14:m>
                <a:r>
                  <a:rPr kumimoji="1" lang="ja-JP" altLang="en-US" sz="16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433904" y="5438205"/>
                <a:ext cx="5040520" cy="338554"/>
              </a:xfrm>
              <a:prstGeom prst="rect">
                <a:avLst/>
              </a:prstGeom>
              <a:blipFill>
                <a:blip r:embed="rId7"/>
                <a:stretch>
                  <a:fillRect t="-5357" b="-21429"/>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478847" y="276557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DCB1B4C-393A-7B81-E7E7-7B28436E1082}"/>
              </a:ext>
            </a:extLst>
          </p:cNvPr>
          <p:cNvSpPr txBox="1"/>
          <p:nvPr/>
        </p:nvSpPr>
        <p:spPr>
          <a:xfrm>
            <a:off x="1254627" y="2376552"/>
            <a:ext cx="3246045" cy="369332"/>
          </a:xfrm>
          <a:prstGeom prst="rect">
            <a:avLst/>
          </a:prstGeom>
          <a:noFill/>
        </p:spPr>
        <p:txBody>
          <a:bodyPr wrap="square" rtlCol="0">
            <a:spAutoFit/>
          </a:bodyPr>
          <a:lstStyle/>
          <a:p>
            <a:pPr algn="ctr"/>
            <a:r>
              <a:rPr lang="en-US" altLang="ja-JP" dirty="0"/>
              <a:t>min-max</a:t>
            </a:r>
            <a:r>
              <a:rPr lang="ja-JP" altLang="en-US" dirty="0"/>
              <a:t>による正規化</a:t>
            </a:r>
          </a:p>
        </p:txBody>
      </p: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5908080" y="2765570"/>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7152538" y="2376552"/>
            <a:ext cx="3246045" cy="369332"/>
          </a:xfrm>
          <a:prstGeom prst="rect">
            <a:avLst/>
          </a:prstGeom>
          <a:noFill/>
        </p:spPr>
        <p:txBody>
          <a:bodyPr wrap="square" rtlCol="0">
            <a:spAutoFit/>
          </a:bodyPr>
          <a:lstStyle/>
          <a:p>
            <a:pPr algn="ctr"/>
            <a:r>
              <a:rPr lang="ja-JP" altLang="en-US" dirty="0"/>
              <a:t>正規化による個体群の変換</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F5CCC60-8176-BA0C-4822-C2A07EE308FD}"/>
                  </a:ext>
                </a:extLst>
              </p:cNvPr>
              <p:cNvSpPr txBox="1"/>
              <p:nvPr/>
            </p:nvSpPr>
            <p:spPr>
              <a:xfrm>
                <a:off x="5823410" y="289728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1" name="テキスト ボックス 10">
                <a:extLst>
                  <a:ext uri="{FF2B5EF4-FFF2-40B4-BE49-F238E27FC236}">
                    <a16:creationId xmlns:a16="http://schemas.microsoft.com/office/drawing/2014/main" id="{6F5CCC60-8176-BA0C-4822-C2A07EE308FD}"/>
                  </a:ext>
                </a:extLst>
              </p:cNvPr>
              <p:cNvSpPr txBox="1">
                <a:spLocks noRot="1" noChangeAspect="1" noMove="1" noResize="1" noEditPoints="1" noAdjustHandles="1" noChangeArrowheads="1" noChangeShapeType="1" noTextEdit="1"/>
              </p:cNvSpPr>
              <p:nvPr/>
            </p:nvSpPr>
            <p:spPr>
              <a:xfrm>
                <a:off x="5823410" y="2897286"/>
                <a:ext cx="2739631" cy="338554"/>
              </a:xfrm>
              <a:prstGeom prst="rect">
                <a:avLst/>
              </a:prstGeom>
              <a:blipFill>
                <a:blip r:embed="rId8"/>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856506-57E7-2697-8539-484BA034836D}"/>
                  </a:ext>
                </a:extLst>
              </p:cNvPr>
              <p:cNvSpPr txBox="1"/>
              <p:nvPr/>
            </p:nvSpPr>
            <p:spPr>
              <a:xfrm>
                <a:off x="9005014" y="289160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3" name="テキスト ボックス 12">
                <a:extLst>
                  <a:ext uri="{FF2B5EF4-FFF2-40B4-BE49-F238E27FC236}">
                    <a16:creationId xmlns:a16="http://schemas.microsoft.com/office/drawing/2014/main" id="{5E856506-57E7-2697-8539-484BA034836D}"/>
                  </a:ext>
                </a:extLst>
              </p:cNvPr>
              <p:cNvSpPr txBox="1">
                <a:spLocks noRot="1" noChangeAspect="1" noMove="1" noResize="1" noEditPoints="1" noAdjustHandles="1" noChangeArrowheads="1" noChangeShapeType="1" noTextEdit="1"/>
              </p:cNvSpPr>
              <p:nvPr/>
            </p:nvSpPr>
            <p:spPr>
              <a:xfrm>
                <a:off x="9005014" y="2891605"/>
                <a:ext cx="2739631" cy="338554"/>
              </a:xfrm>
              <a:prstGeom prst="rect">
                <a:avLst/>
              </a:prstGeom>
              <a:blipFill>
                <a:blip r:embed="rId9"/>
                <a:stretch>
                  <a:fillRect t="-5357" b="-21429"/>
                </a:stretch>
              </a:blipFill>
            </p:spPr>
            <p:txBody>
              <a:bodyPr/>
              <a:lstStyle/>
              <a:p>
                <a:r>
                  <a:rPr lang="ja-JP" altLang="en-US">
                    <a:noFill/>
                  </a:rPr>
                  <a:t> </a:t>
                </a:r>
              </a:p>
            </p:txBody>
          </p:sp>
        </mc:Fallback>
      </mc:AlternateContent>
      <p:sp>
        <p:nvSpPr>
          <p:cNvPr id="15" name="二等辺三角形 14">
            <a:extLst>
              <a:ext uri="{FF2B5EF4-FFF2-40B4-BE49-F238E27FC236}">
                <a16:creationId xmlns:a16="http://schemas.microsoft.com/office/drawing/2014/main" id="{65705889-BB4C-9D4F-B928-DA79ECA63AAE}"/>
              </a:ext>
            </a:extLst>
          </p:cNvPr>
          <p:cNvSpPr/>
          <p:nvPr/>
        </p:nvSpPr>
        <p:spPr>
          <a:xfrm rot="5400000">
            <a:off x="8487885" y="444173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a:extLst>
              <a:ext uri="{FF2B5EF4-FFF2-40B4-BE49-F238E27FC236}">
                <a16:creationId xmlns:a16="http://schemas.microsoft.com/office/drawing/2014/main" id="{C63A7A5A-AAF8-FB31-F253-227BC741F4BE}"/>
              </a:ext>
            </a:extLst>
          </p:cNvPr>
          <p:cNvPicPr>
            <a:picLocks noChangeAspect="1"/>
          </p:cNvPicPr>
          <p:nvPr/>
        </p:nvPicPr>
        <p:blipFill>
          <a:blip r:embed="rId10"/>
          <a:stretch>
            <a:fillRect/>
          </a:stretch>
        </p:blipFill>
        <p:spPr>
          <a:xfrm>
            <a:off x="5856705" y="3266026"/>
            <a:ext cx="2739630" cy="2529213"/>
          </a:xfrm>
          <a:prstGeom prst="rect">
            <a:avLst/>
          </a:prstGeom>
        </p:spPr>
      </p:pic>
      <p:pic>
        <p:nvPicPr>
          <p:cNvPr id="19" name="図 18">
            <a:extLst>
              <a:ext uri="{FF2B5EF4-FFF2-40B4-BE49-F238E27FC236}">
                <a16:creationId xmlns:a16="http://schemas.microsoft.com/office/drawing/2014/main" id="{0688C558-9887-B3ED-25D7-D867BFE09892}"/>
              </a:ext>
            </a:extLst>
          </p:cNvPr>
          <p:cNvPicPr>
            <a:picLocks noChangeAspect="1"/>
          </p:cNvPicPr>
          <p:nvPr/>
        </p:nvPicPr>
        <p:blipFill>
          <a:blip r:embed="rId11"/>
          <a:stretch>
            <a:fillRect/>
          </a:stretch>
        </p:blipFill>
        <p:spPr>
          <a:xfrm>
            <a:off x="9028768" y="3266025"/>
            <a:ext cx="2739630" cy="2529213"/>
          </a:xfrm>
          <a:prstGeom prst="rect">
            <a:avLst/>
          </a:prstGeom>
        </p:spPr>
      </p:pic>
      <p:sp>
        <p:nvSpPr>
          <p:cNvPr id="20" name="正方形/長方形 19">
            <a:extLst>
              <a:ext uri="{FF2B5EF4-FFF2-40B4-BE49-F238E27FC236}">
                <a16:creationId xmlns:a16="http://schemas.microsoft.com/office/drawing/2014/main" id="{ACA05FAF-262B-22C7-15FC-553AEA7CB4AA}"/>
              </a:ext>
            </a:extLst>
          </p:cNvPr>
          <p:cNvSpPr/>
          <p:nvPr/>
        </p:nvSpPr>
        <p:spPr>
          <a:xfrm>
            <a:off x="6866467" y="4331919"/>
            <a:ext cx="1363133" cy="784065"/>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3100573"/>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3100573"/>
                <a:ext cx="689612" cy="278025"/>
              </a:xfrm>
              <a:prstGeom prst="rect">
                <a:avLst/>
              </a:prstGeom>
              <a:blipFill>
                <a:blip r:embed="rId12"/>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4035356"/>
            <a:ext cx="954107" cy="276999"/>
          </a:xfrm>
          <a:prstGeom prst="rect">
            <a:avLst/>
          </a:prstGeom>
          <a:noFill/>
        </p:spPr>
        <p:txBody>
          <a:bodyPr wrap="none" rtlCol="0">
            <a:spAutoFit/>
          </a:bodyPr>
          <a:lstStyle/>
          <a:p>
            <a:r>
              <a:rPr kumimoji="1" lang="ja-JP" altLang="en-US" sz="1200" dirty="0"/>
              <a:t>目的関数値</a:t>
            </a:r>
          </a:p>
        </p:txBody>
      </p:sp>
      <p:sp>
        <p:nvSpPr>
          <p:cNvPr id="26" name="テキスト ボックス 25">
            <a:extLst>
              <a:ext uri="{FF2B5EF4-FFF2-40B4-BE49-F238E27FC236}">
                <a16:creationId xmlns:a16="http://schemas.microsoft.com/office/drawing/2014/main" id="{83189F22-D645-4D11-8571-CBD856D71015}"/>
              </a:ext>
            </a:extLst>
          </p:cNvPr>
          <p:cNvSpPr txBox="1"/>
          <p:nvPr/>
        </p:nvSpPr>
        <p:spPr>
          <a:xfrm>
            <a:off x="338771" y="4800661"/>
            <a:ext cx="954107" cy="276999"/>
          </a:xfrm>
          <a:prstGeom prst="rect">
            <a:avLst/>
          </a:prstGeom>
          <a:noFill/>
        </p:spPr>
        <p:txBody>
          <a:bodyPr wrap="none" rtlCol="0">
            <a:spAutoFit/>
          </a:bodyPr>
          <a:lstStyle/>
          <a:p>
            <a:r>
              <a:rPr kumimoji="1" lang="ja-JP" altLang="en-US" sz="1200" dirty="0"/>
              <a:t>制約違反量</a:t>
            </a:r>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Tree>
    <p:extLst>
      <p:ext uri="{BB962C8B-B14F-4D97-AF65-F5344CB8AC3E}">
        <p14:creationId xmlns:p14="http://schemas.microsoft.com/office/powerpoint/2010/main" val="67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071473" y="1663728"/>
                <a:ext cx="4030657"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071473" y="1663728"/>
                <a:ext cx="4030657" cy="369332"/>
              </a:xfrm>
              <a:prstGeom prst="rect">
                <a:avLst/>
              </a:prstGeom>
              <a:blipFill>
                <a:blip r:embed="rId3"/>
                <a:stretch>
                  <a:fillRect t="-983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793556" y="1670027"/>
                <a:ext cx="3137401"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793556" y="1670027"/>
                <a:ext cx="3137401" cy="369332"/>
              </a:xfrm>
              <a:prstGeom prst="rect">
                <a:avLst/>
              </a:prstGeom>
              <a:blipFill>
                <a:blip r:embed="rId4"/>
                <a:stretch>
                  <a:fillRect t="-9836" b="-2459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3126"/>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944814" y="5874321"/>
            <a:ext cx="3483442" cy="338554"/>
          </a:xfrm>
          <a:prstGeom prst="rect">
            <a:avLst/>
          </a:prstGeom>
          <a:noFill/>
        </p:spPr>
        <p:txBody>
          <a:bodyPr wrap="square" rtlCol="0">
            <a:spAutoFit/>
          </a:bodyPr>
          <a:lstStyle/>
          <a:p>
            <a:r>
              <a:rPr kumimoji="1" lang="ja-JP" altLang="en-US" sz="1600" dirty="0"/>
              <a:t>実行可能解を得た時点から線を描画</a:t>
            </a:r>
          </a:p>
        </p:txBody>
      </p:sp>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37273" y="11292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en-US" altLang="ja-JP" sz="1400" dirty="0">
                <a:solidFill>
                  <a:schemeClr val="bg1"/>
                </a:solidFill>
              </a:rPr>
              <a:t>Sphere</a:t>
            </a:r>
            <a:r>
              <a:rPr kumimoji="1" lang="ja-JP" altLang="en-US" sz="1400" dirty="0">
                <a:solidFill>
                  <a:schemeClr val="bg1"/>
                </a:solidFill>
              </a:rPr>
              <a:t>関数</a:t>
            </a:r>
          </a:p>
        </p:txBody>
      </p:sp>
    </p:spTree>
    <p:extLst>
      <p:ext uri="{BB962C8B-B14F-4D97-AF65-F5344CB8AC3E}">
        <p14:creationId xmlns:p14="http://schemas.microsoft.com/office/powerpoint/2010/main" val="2624405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図 50">
            <a:extLst>
              <a:ext uri="{FF2B5EF4-FFF2-40B4-BE49-F238E27FC236}">
                <a16:creationId xmlns:a16="http://schemas.microsoft.com/office/drawing/2014/main" id="{A43841AC-A222-41C2-B08C-6A96B8712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139" y="3896715"/>
            <a:ext cx="3557936" cy="2351856"/>
          </a:xfrm>
          <a:prstGeom prst="rect">
            <a:avLst/>
          </a:prstGeom>
        </p:spPr>
      </p:pic>
      <p:pic>
        <p:nvPicPr>
          <p:cNvPr id="48" name="図 47">
            <a:extLst>
              <a:ext uri="{FF2B5EF4-FFF2-40B4-BE49-F238E27FC236}">
                <a16:creationId xmlns:a16="http://schemas.microsoft.com/office/drawing/2014/main" id="{2EF34EAD-D34F-4C08-AC5F-62964E6DC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497" y="1781763"/>
            <a:ext cx="4480569" cy="4480569"/>
          </a:xfrm>
          <a:prstGeom prst="rect">
            <a:avLst/>
          </a:prstGeom>
        </p:spPr>
      </p:pic>
      <p:sp>
        <p:nvSpPr>
          <p:cNvPr id="86" name="部分円 85">
            <a:extLst>
              <a:ext uri="{FF2B5EF4-FFF2-40B4-BE49-F238E27FC236}">
                <a16:creationId xmlns:a16="http://schemas.microsoft.com/office/drawing/2014/main" id="{761B3647-32E2-4A16-9B95-051557B776E6}"/>
              </a:ext>
            </a:extLst>
          </p:cNvPr>
          <p:cNvSpPr/>
          <p:nvPr/>
        </p:nvSpPr>
        <p:spPr>
          <a:xfrm rot="5400000">
            <a:off x="2367071" y="234267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考察：正規化の影響</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509002"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選択圧の方向が過度に変わり、フロンティアの目標部位を安定して狙えない。</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637273" y="11292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en-US" altLang="ja-JP" sz="1400" dirty="0">
                <a:solidFill>
                  <a:schemeClr val="bg1"/>
                </a:solidFill>
              </a:rPr>
              <a:t>Sphere</a:t>
            </a:r>
            <a:r>
              <a:rPr kumimoji="1" lang="ja-JP" altLang="en-US" sz="1400" dirty="0">
                <a:solidFill>
                  <a:schemeClr val="bg1"/>
                </a:solidFill>
              </a:rPr>
              <a:t>関数</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4"/>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3469340" cy="338554"/>
          </a:xfrm>
          <a:prstGeom prst="rect">
            <a:avLst/>
          </a:prstGeom>
          <a:noFill/>
        </p:spPr>
        <p:txBody>
          <a:bodyPr wrap="square" rtlCol="0">
            <a:spAutoFit/>
          </a:bodyPr>
          <a:lstStyle/>
          <a:p>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821707A-3125-4E1E-8ADA-85EE1C7DF1A6}"/>
                  </a:ext>
                </a:extLst>
              </p:cNvPr>
              <p:cNvSpPr txBox="1"/>
              <p:nvPr/>
            </p:nvSpPr>
            <p:spPr>
              <a:xfrm>
                <a:off x="7032712" y="1507587"/>
                <a:ext cx="3360286" cy="338554"/>
              </a:xfrm>
              <a:prstGeom prst="rect">
                <a:avLst/>
              </a:prstGeom>
              <a:noFill/>
            </p:spPr>
            <p:txBody>
              <a:bodyPr wrap="square" rtlCol="0">
                <a:spAutoFit/>
              </a:bodyPr>
              <a:lstStyle/>
              <a:p>
                <a:pPr algn="ctr"/>
                <a:r>
                  <a:rPr lang="en-US" altLang="ja-JP" sz="1600" b="1" dirty="0"/>
                  <a:t>scaled </a:t>
                </a: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b="1" dirty="0"/>
                  <a:t>空間内の個体群の軌跡</a:t>
                </a:r>
                <a:endParaRPr kumimoji="1" lang="ja-JP" altLang="en-US" sz="1600" b="1" dirty="0"/>
              </a:p>
            </p:txBody>
          </p:sp>
        </mc:Choice>
        <mc:Fallback xmlns="">
          <p:sp>
            <p:nvSpPr>
              <p:cNvPr id="45" name="テキスト ボックス 44">
                <a:extLst>
                  <a:ext uri="{FF2B5EF4-FFF2-40B4-BE49-F238E27FC236}">
                    <a16:creationId xmlns:a16="http://schemas.microsoft.com/office/drawing/2014/main" id="{9821707A-3125-4E1E-8ADA-85EE1C7DF1A6}"/>
                  </a:ext>
                </a:extLst>
              </p:cNvPr>
              <p:cNvSpPr txBox="1">
                <a:spLocks noRot="1" noChangeAspect="1" noMove="1" noResize="1" noEditPoints="1" noAdjustHandles="1" noChangeArrowheads="1" noChangeShapeType="1" noTextEdit="1"/>
              </p:cNvSpPr>
              <p:nvPr/>
            </p:nvSpPr>
            <p:spPr>
              <a:xfrm>
                <a:off x="7032712" y="1507587"/>
                <a:ext cx="3360286" cy="338554"/>
              </a:xfrm>
              <a:prstGeom prst="rect">
                <a:avLst/>
              </a:prstGeom>
              <a:blipFill>
                <a:blip r:embed="rId17"/>
                <a:stretch>
                  <a:fillRect l="-544" t="-5357" r="-363"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16AAB9F-EA7F-49B2-8B3C-531CAB2B0B42}"/>
                  </a:ext>
                </a:extLst>
              </p:cNvPr>
              <p:cNvSpPr txBox="1"/>
              <p:nvPr/>
            </p:nvSpPr>
            <p:spPr>
              <a:xfrm>
                <a:off x="10644583" y="1960100"/>
                <a:ext cx="144377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1"/>
                        </a:solidFill>
                        <a:latin typeface="Cambria Math" panose="02040503050406030204" pitchFamily="18" charset="0"/>
                      </a:rPr>
                      <m:t>𝑖</m:t>
                    </m:r>
                    <m:r>
                      <a:rPr lang="en-US" altLang="ja-JP" sz="1200" b="0" i="1" smtClean="0">
                        <a:solidFill>
                          <a:schemeClr val="accent1"/>
                        </a:solidFill>
                        <a:latin typeface="Cambria Math" panose="02040503050406030204" pitchFamily="18" charset="0"/>
                      </a:rPr>
                      <m:t>=1</m:t>
                    </m:r>
                  </m:oMath>
                </a14:m>
                <a:r>
                  <a:rPr lang="ja-JP" altLang="en-US" sz="1200" dirty="0">
                    <a:solidFill>
                      <a:schemeClr val="accent6">
                        <a:lumMod val="50000"/>
                      </a:schemeClr>
                    </a:solidFill>
                  </a:rPr>
                  <a:t>は探索序盤に左上</a:t>
                </a:r>
                <a:endParaRPr lang="en-US" altLang="ja-JP" sz="1200" dirty="0">
                  <a:solidFill>
                    <a:schemeClr val="accent6">
                      <a:lumMod val="50000"/>
                    </a:schemeClr>
                  </a:solidFill>
                </a:endParaRPr>
              </a:p>
            </p:txBody>
          </p:sp>
        </mc:Choice>
        <mc:Fallback xmlns="">
          <p:sp>
            <p:nvSpPr>
              <p:cNvPr id="49" name="テキスト ボックス 48">
                <a:extLst>
                  <a:ext uri="{FF2B5EF4-FFF2-40B4-BE49-F238E27FC236}">
                    <a16:creationId xmlns:a16="http://schemas.microsoft.com/office/drawing/2014/main" id="{516AAB9F-EA7F-49B2-8B3C-531CAB2B0B42}"/>
                  </a:ext>
                </a:extLst>
              </p:cNvPr>
              <p:cNvSpPr txBox="1">
                <a:spLocks noRot="1" noChangeAspect="1" noMove="1" noResize="1" noEditPoints="1" noAdjustHandles="1" noChangeArrowheads="1" noChangeShapeType="1" noTextEdit="1"/>
              </p:cNvSpPr>
              <p:nvPr/>
            </p:nvSpPr>
            <p:spPr>
              <a:xfrm>
                <a:off x="10644583" y="1960100"/>
                <a:ext cx="1443777" cy="461665"/>
              </a:xfrm>
              <a:prstGeom prst="rect">
                <a:avLst/>
              </a:prstGeom>
              <a:blipFill>
                <a:blip r:embed="rId18"/>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8A5A17EA-3DCA-4B17-8569-0C7C9D7E40E4}"/>
                  </a:ext>
                </a:extLst>
              </p:cNvPr>
              <p:cNvSpPr txBox="1"/>
              <p:nvPr/>
            </p:nvSpPr>
            <p:spPr>
              <a:xfrm>
                <a:off x="10686926" y="5066262"/>
                <a:ext cx="1471217" cy="649024"/>
              </a:xfrm>
              <a:prstGeom prst="rect">
                <a:avLst/>
              </a:prstGeom>
              <a:noFill/>
            </p:spPr>
            <p:txBody>
              <a:bodyPr wrap="square" rtlCol="0">
                <a:spAutoFit/>
              </a:bodyPr>
              <a:lstStyle/>
              <a:p>
                <a:pPr algn="ctr"/>
                <a14:m>
                  <m:oMath xmlns:m="http://schemas.openxmlformats.org/officeDocument/2006/math">
                    <m:r>
                      <a:rPr lang="ja-JP" altLang="en-US" sz="1200" i="1">
                        <a:solidFill>
                          <a:schemeClr val="accent1"/>
                        </a:solidFill>
                        <a:latin typeface="Cambria Math" panose="02040503050406030204" pitchFamily="18" charset="0"/>
                      </a:rPr>
                      <m:t>多くの</m:t>
                    </m:r>
                  </m:oMath>
                </a14:m>
                <a:r>
                  <a:rPr lang="ja-JP" altLang="en-US" sz="1200" dirty="0">
                    <a:solidFill>
                      <a:schemeClr val="accent6">
                        <a:lumMod val="50000"/>
                      </a:schemeClr>
                    </a:solidFill>
                  </a:rPr>
                  <a:t>個体が、探索中盤以降に右下に局在</a:t>
                </a:r>
                <a:endParaRPr lang="en-US" altLang="ja-JP" sz="1200" dirty="0">
                  <a:solidFill>
                    <a:schemeClr val="accent6">
                      <a:lumMod val="50000"/>
                    </a:schemeClr>
                  </a:solidFill>
                </a:endParaRPr>
              </a:p>
            </p:txBody>
          </p:sp>
        </mc:Choice>
        <mc:Fallback xmlns="">
          <p:sp>
            <p:nvSpPr>
              <p:cNvPr id="52" name="テキスト ボックス 51">
                <a:extLst>
                  <a:ext uri="{FF2B5EF4-FFF2-40B4-BE49-F238E27FC236}">
                    <a16:creationId xmlns:a16="http://schemas.microsoft.com/office/drawing/2014/main" id="{8A5A17EA-3DCA-4B17-8569-0C7C9D7E40E4}"/>
                  </a:ext>
                </a:extLst>
              </p:cNvPr>
              <p:cNvSpPr txBox="1">
                <a:spLocks noRot="1" noChangeAspect="1" noMove="1" noResize="1" noEditPoints="1" noAdjustHandles="1" noChangeArrowheads="1" noChangeShapeType="1" noTextEdit="1"/>
              </p:cNvSpPr>
              <p:nvPr/>
            </p:nvSpPr>
            <p:spPr>
              <a:xfrm>
                <a:off x="10686926" y="5066262"/>
                <a:ext cx="1471217" cy="649024"/>
              </a:xfrm>
              <a:prstGeom prst="rect">
                <a:avLst/>
              </a:prstGeom>
              <a:blipFill>
                <a:blip r:embed="rId19"/>
                <a:stretch>
                  <a:fillRect b="-5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E92545F-35DE-4AA3-BDB0-5F319FC9FAB1}"/>
                  </a:ext>
                </a:extLst>
              </p:cNvPr>
              <p:cNvSpPr txBox="1"/>
              <p:nvPr/>
            </p:nvSpPr>
            <p:spPr>
              <a:xfrm>
                <a:off x="5129664" y="2737665"/>
                <a:ext cx="1694662" cy="461665"/>
              </a:xfrm>
              <a:prstGeom prst="rect">
                <a:avLst/>
              </a:prstGeom>
              <a:noFill/>
            </p:spPr>
            <p:txBody>
              <a:bodyPr wrap="square" rtlCol="0">
                <a:spAutoFit/>
              </a:bodyPr>
              <a:lstStyle/>
              <a:p>
                <a:pPr algn="ctr"/>
                <a:r>
                  <a:rPr lang="en-US" altLang="ja-JP" sz="1200" b="0" dirty="0">
                    <a:solidFill>
                      <a:schemeClr val="accent4"/>
                    </a:solidFill>
                  </a:rPr>
                  <a:t> </a:t>
                </a: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は探索中盤以降、左上と右下を振動</a:t>
                </a:r>
                <a:endParaRPr lang="en-US" altLang="ja-JP" sz="1200" dirty="0">
                  <a:solidFill>
                    <a:schemeClr val="accent4"/>
                  </a:solidFill>
                </a:endParaRPr>
              </a:p>
            </p:txBody>
          </p:sp>
        </mc:Choice>
        <mc:Fallback xmlns="">
          <p:sp>
            <p:nvSpPr>
              <p:cNvPr id="54" name="テキスト ボックス 53">
                <a:extLst>
                  <a:ext uri="{FF2B5EF4-FFF2-40B4-BE49-F238E27FC236}">
                    <a16:creationId xmlns:a16="http://schemas.microsoft.com/office/drawing/2014/main" id="{6E92545F-35DE-4AA3-BDB0-5F319FC9FAB1}"/>
                  </a:ext>
                </a:extLst>
              </p:cNvPr>
              <p:cNvSpPr txBox="1">
                <a:spLocks noRot="1" noChangeAspect="1" noMove="1" noResize="1" noEditPoints="1" noAdjustHandles="1" noChangeArrowheads="1" noChangeShapeType="1" noTextEdit="1"/>
              </p:cNvSpPr>
              <p:nvPr/>
            </p:nvSpPr>
            <p:spPr>
              <a:xfrm>
                <a:off x="5129664" y="2737665"/>
                <a:ext cx="1694662" cy="461665"/>
              </a:xfrm>
              <a:prstGeom prst="rect">
                <a:avLst/>
              </a:prstGeom>
              <a:blipFill>
                <a:blip r:embed="rId20"/>
                <a:stretch>
                  <a:fillRect t="-1316" r="-3597"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BC103AA-7673-4A2F-A42E-C4A762D62141}"/>
                  </a:ext>
                </a:extLst>
              </p:cNvPr>
              <p:cNvSpPr txBox="1"/>
              <p:nvPr/>
            </p:nvSpPr>
            <p:spPr>
              <a:xfrm>
                <a:off x="5227086" y="1960100"/>
                <a:ext cx="146710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は探索中盤まで左上に位置</a:t>
                </a:r>
                <a:endParaRPr lang="en-US" altLang="ja-JP" sz="1200" dirty="0">
                  <a:solidFill>
                    <a:schemeClr val="accent4"/>
                  </a:solidFill>
                </a:endParaRPr>
              </a:p>
            </p:txBody>
          </p:sp>
        </mc:Choice>
        <mc:Fallback xmlns="">
          <p:sp>
            <p:nvSpPr>
              <p:cNvPr id="55" name="テキスト ボックス 54">
                <a:extLst>
                  <a:ext uri="{FF2B5EF4-FFF2-40B4-BE49-F238E27FC236}">
                    <a16:creationId xmlns:a16="http://schemas.microsoft.com/office/drawing/2014/main" id="{4BC103AA-7673-4A2F-A42E-C4A762D62141}"/>
                  </a:ext>
                </a:extLst>
              </p:cNvPr>
              <p:cNvSpPr txBox="1">
                <a:spLocks noRot="1" noChangeAspect="1" noMove="1" noResize="1" noEditPoints="1" noAdjustHandles="1" noChangeArrowheads="1" noChangeShapeType="1" noTextEdit="1"/>
              </p:cNvSpPr>
              <p:nvPr/>
            </p:nvSpPr>
            <p:spPr>
              <a:xfrm>
                <a:off x="5227086" y="1960100"/>
                <a:ext cx="1467107" cy="461665"/>
              </a:xfrm>
              <a:prstGeom prst="rect">
                <a:avLst/>
              </a:prstGeom>
              <a:blipFill>
                <a:blip r:embed="rId21"/>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8974A96-7A09-48F3-A72A-4361256E2BBE}"/>
                  </a:ext>
                </a:extLst>
              </p:cNvPr>
              <p:cNvSpPr txBox="1"/>
              <p:nvPr/>
            </p:nvSpPr>
            <p:spPr>
              <a:xfrm>
                <a:off x="1369663" y="150688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xmlns="">
          <p:sp>
            <p:nvSpPr>
              <p:cNvPr id="58" name="テキスト ボックス 57">
                <a:extLst>
                  <a:ext uri="{FF2B5EF4-FFF2-40B4-BE49-F238E27FC236}">
                    <a16:creationId xmlns:a16="http://schemas.microsoft.com/office/drawing/2014/main" id="{88974A96-7A09-48F3-A72A-4361256E2BBE}"/>
                  </a:ext>
                </a:extLst>
              </p:cNvPr>
              <p:cNvSpPr txBox="1">
                <a:spLocks noRot="1" noChangeAspect="1" noMove="1" noResize="1" noEditPoints="1" noAdjustHandles="1" noChangeArrowheads="1" noChangeShapeType="1" noTextEdit="1"/>
              </p:cNvSpPr>
              <p:nvPr/>
            </p:nvSpPr>
            <p:spPr>
              <a:xfrm>
                <a:off x="1369663" y="1506886"/>
                <a:ext cx="3446495" cy="357021"/>
              </a:xfrm>
              <a:prstGeom prst="rect">
                <a:avLst/>
              </a:prstGeom>
              <a:blipFill>
                <a:blip r:embed="rId22"/>
                <a:stretch>
                  <a:fillRect l="-531" t="-1695" r="-354" b="-18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AAC643-B0B2-4EB2-8742-0E5A263BF9EC}"/>
                  </a:ext>
                </a:extLst>
              </p:cNvPr>
              <p:cNvSpPr txBox="1"/>
              <p:nvPr/>
            </p:nvSpPr>
            <p:spPr>
              <a:xfrm>
                <a:off x="1053467" y="3890949"/>
                <a:ext cx="416204" cy="2115351"/>
              </a:xfrm>
              <a:prstGeom prst="rect">
                <a:avLst/>
              </a:prstGeom>
              <a:solidFill>
                <a:schemeClr val="bg1"/>
              </a:solid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61" name="テキスト ボックス 60">
                <a:extLst>
                  <a:ext uri="{FF2B5EF4-FFF2-40B4-BE49-F238E27FC236}">
                    <a16:creationId xmlns:a16="http://schemas.microsoft.com/office/drawing/2014/main" id="{66AAC643-B0B2-4EB2-8742-0E5A263BF9EC}"/>
                  </a:ext>
                </a:extLst>
              </p:cNvPr>
              <p:cNvSpPr txBox="1">
                <a:spLocks noRot="1" noChangeAspect="1" noMove="1" noResize="1" noEditPoints="1" noAdjustHandles="1" noChangeArrowheads="1" noChangeShapeType="1" noTextEdit="1"/>
              </p:cNvSpPr>
              <p:nvPr/>
            </p:nvSpPr>
            <p:spPr>
              <a:xfrm>
                <a:off x="1053467" y="3890949"/>
                <a:ext cx="416204" cy="2115351"/>
              </a:xfrm>
              <a:prstGeom prst="rect">
                <a:avLst/>
              </a:prstGeom>
              <a:blipFill>
                <a:blip r:embed="rId23"/>
                <a:stretch>
                  <a:fillRect r="-4412"/>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D549631-0F2A-4E73-A028-C7D33DCD894C}"/>
              </a:ext>
            </a:extLst>
          </p:cNvPr>
          <p:cNvCxnSpPr>
            <a:cxnSpLocks/>
          </p:cNvCxnSpPr>
          <p:nvPr/>
        </p:nvCxnSpPr>
        <p:spPr>
          <a:xfrm flipV="1">
            <a:off x="3460164" y="197693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56C9105D-341D-4949-8B1D-A02781A91CEC}"/>
              </a:ext>
            </a:extLst>
          </p:cNvPr>
          <p:cNvCxnSpPr>
            <a:cxnSpLocks/>
          </p:cNvCxnSpPr>
          <p:nvPr/>
        </p:nvCxnSpPr>
        <p:spPr>
          <a:xfrm>
            <a:off x="3460164" y="340773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3AF5C9DF-E894-42CA-9E96-74CC0B83D85E}"/>
                  </a:ext>
                </a:extLst>
              </p:cNvPr>
              <p:cNvSpPr txBox="1"/>
              <p:nvPr/>
            </p:nvSpPr>
            <p:spPr>
              <a:xfrm>
                <a:off x="3702188" y="3414513"/>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7" name="テキスト ボックス 66">
                <a:extLst>
                  <a:ext uri="{FF2B5EF4-FFF2-40B4-BE49-F238E27FC236}">
                    <a16:creationId xmlns:a16="http://schemas.microsoft.com/office/drawing/2014/main" id="{3AF5C9DF-E894-42CA-9E96-74CC0B83D85E}"/>
                  </a:ext>
                </a:extLst>
              </p:cNvPr>
              <p:cNvSpPr txBox="1">
                <a:spLocks noRot="1" noChangeAspect="1" noMove="1" noResize="1" noEditPoints="1" noAdjustHandles="1" noChangeArrowheads="1" noChangeShapeType="1" noTextEdit="1"/>
              </p:cNvSpPr>
              <p:nvPr/>
            </p:nvSpPr>
            <p:spPr>
              <a:xfrm>
                <a:off x="3702188" y="3414513"/>
                <a:ext cx="1110954" cy="338554"/>
              </a:xfrm>
              <a:prstGeom prst="rect">
                <a:avLst/>
              </a:prstGeom>
              <a:blipFill>
                <a:blip r:embed="rId24"/>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B2B7AD2E-9078-49EA-B6CE-3D0A7ED12FA9}"/>
                  </a:ext>
                </a:extLst>
              </p:cNvPr>
              <p:cNvSpPr txBox="1"/>
              <p:nvPr/>
            </p:nvSpPr>
            <p:spPr>
              <a:xfrm>
                <a:off x="2404680" y="2629944"/>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8" name="テキスト ボックス 67">
                <a:extLst>
                  <a:ext uri="{FF2B5EF4-FFF2-40B4-BE49-F238E27FC236}">
                    <a16:creationId xmlns:a16="http://schemas.microsoft.com/office/drawing/2014/main" id="{B2B7AD2E-9078-49EA-B6CE-3D0A7ED12FA9}"/>
                  </a:ext>
                </a:extLst>
              </p:cNvPr>
              <p:cNvSpPr txBox="1">
                <a:spLocks noRot="1" noChangeAspect="1" noMove="1" noResize="1" noEditPoints="1" noAdjustHandles="1" noChangeArrowheads="1" noChangeShapeType="1" noTextEdit="1"/>
              </p:cNvSpPr>
              <p:nvPr/>
            </p:nvSpPr>
            <p:spPr>
              <a:xfrm>
                <a:off x="2404680" y="2629944"/>
                <a:ext cx="1110954" cy="338554"/>
              </a:xfrm>
              <a:prstGeom prst="rect">
                <a:avLst/>
              </a:prstGeom>
              <a:blipFill>
                <a:blip r:embed="rId25"/>
                <a:stretch>
                  <a:fillRect t="-5357" b="-2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50C476AB-5AA2-42FB-9189-0475CB52C071}"/>
              </a:ext>
            </a:extLst>
          </p:cNvPr>
          <p:cNvSpPr txBox="1"/>
          <p:nvPr/>
        </p:nvSpPr>
        <p:spPr>
          <a:xfrm>
            <a:off x="3261608" y="341725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0" name="テキスト ボックス 69">
            <a:extLst>
              <a:ext uri="{FF2B5EF4-FFF2-40B4-BE49-F238E27FC236}">
                <a16:creationId xmlns:a16="http://schemas.microsoft.com/office/drawing/2014/main" id="{4A8D2EFF-16DC-4587-A178-5B181EF1C905}"/>
              </a:ext>
            </a:extLst>
          </p:cNvPr>
          <p:cNvSpPr txBox="1"/>
          <p:nvPr/>
        </p:nvSpPr>
        <p:spPr>
          <a:xfrm>
            <a:off x="3046674" y="325972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1" name="テキスト ボックス 70">
            <a:extLst>
              <a:ext uri="{FF2B5EF4-FFF2-40B4-BE49-F238E27FC236}">
                <a16:creationId xmlns:a16="http://schemas.microsoft.com/office/drawing/2014/main" id="{59D7277A-8A21-4542-96E2-4AB3A04E3241}"/>
              </a:ext>
            </a:extLst>
          </p:cNvPr>
          <p:cNvSpPr txBox="1"/>
          <p:nvPr/>
        </p:nvSpPr>
        <p:spPr>
          <a:xfrm>
            <a:off x="3040891" y="20139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2" name="テキスト ボックス 71">
            <a:extLst>
              <a:ext uri="{FF2B5EF4-FFF2-40B4-BE49-F238E27FC236}">
                <a16:creationId xmlns:a16="http://schemas.microsoft.com/office/drawing/2014/main" id="{DD2F5905-A17A-44D8-A70C-161AFB8959EA}"/>
              </a:ext>
            </a:extLst>
          </p:cNvPr>
          <p:cNvSpPr txBox="1"/>
          <p:nvPr/>
        </p:nvSpPr>
        <p:spPr>
          <a:xfrm>
            <a:off x="4749606" y="344167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3" name="楕円 72">
            <a:extLst>
              <a:ext uri="{FF2B5EF4-FFF2-40B4-BE49-F238E27FC236}">
                <a16:creationId xmlns:a16="http://schemas.microsoft.com/office/drawing/2014/main" id="{25686189-37DE-4439-B465-E3169B71E141}"/>
              </a:ext>
            </a:extLst>
          </p:cNvPr>
          <p:cNvSpPr/>
          <p:nvPr/>
        </p:nvSpPr>
        <p:spPr>
          <a:xfrm>
            <a:off x="4587086" y="263649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68A957C5-7420-429F-BA8E-080FC68BD608}"/>
              </a:ext>
            </a:extLst>
          </p:cNvPr>
          <p:cNvCxnSpPr>
            <a:cxnSpLocks/>
            <a:stCxn id="80" idx="3"/>
            <a:endCxn id="69" idx="0"/>
          </p:cNvCxnSpPr>
          <p:nvPr/>
        </p:nvCxnSpPr>
        <p:spPr>
          <a:xfrm flipH="1">
            <a:off x="3445275" y="233537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E2158BF-1FE5-40F4-B3A6-749F4A6CDF13}"/>
              </a:ext>
            </a:extLst>
          </p:cNvPr>
          <p:cNvCxnSpPr>
            <a:cxnSpLocks/>
            <a:stCxn id="73" idx="2"/>
            <a:endCxn id="69" idx="0"/>
          </p:cNvCxnSpPr>
          <p:nvPr/>
        </p:nvCxnSpPr>
        <p:spPr>
          <a:xfrm flipH="1">
            <a:off x="3445275" y="270849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DCC4B44-1618-4DC6-B647-4292FC278B2E}"/>
              </a:ext>
            </a:extLst>
          </p:cNvPr>
          <p:cNvCxnSpPr>
            <a:cxnSpLocks/>
            <a:stCxn id="81" idx="2"/>
            <a:endCxn id="69" idx="0"/>
          </p:cNvCxnSpPr>
          <p:nvPr/>
        </p:nvCxnSpPr>
        <p:spPr>
          <a:xfrm flipH="1">
            <a:off x="3445275" y="309433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0D1853-5118-47C4-9030-C5CD08AE598E}"/>
              </a:ext>
            </a:extLst>
          </p:cNvPr>
          <p:cNvCxnSpPr>
            <a:cxnSpLocks/>
          </p:cNvCxnSpPr>
          <p:nvPr/>
        </p:nvCxnSpPr>
        <p:spPr>
          <a:xfrm flipH="1">
            <a:off x="3456161" y="2243879"/>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0124A81-2FDF-43F5-84CD-C430BD9584A9}"/>
                  </a:ext>
                </a:extLst>
              </p:cNvPr>
              <p:cNvSpPr txBox="1"/>
              <p:nvPr/>
            </p:nvSpPr>
            <p:spPr>
              <a:xfrm>
                <a:off x="439201" y="2491281"/>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78" name="テキスト ボックス 77">
                <a:extLst>
                  <a:ext uri="{FF2B5EF4-FFF2-40B4-BE49-F238E27FC236}">
                    <a16:creationId xmlns:a16="http://schemas.microsoft.com/office/drawing/2014/main" id="{40124A81-2FDF-43F5-84CD-C430BD9584A9}"/>
                  </a:ext>
                </a:extLst>
              </p:cNvPr>
              <p:cNvSpPr txBox="1">
                <a:spLocks noRot="1" noChangeAspect="1" noMove="1" noResize="1" noEditPoints="1" noAdjustHandles="1" noChangeArrowheads="1" noChangeShapeType="1" noTextEdit="1"/>
              </p:cNvSpPr>
              <p:nvPr/>
            </p:nvSpPr>
            <p:spPr>
              <a:xfrm>
                <a:off x="439201" y="2491281"/>
                <a:ext cx="2109333" cy="659283"/>
              </a:xfrm>
              <a:prstGeom prst="rect">
                <a:avLst/>
              </a:prstGeom>
              <a:blipFill>
                <a:blip r:embed="rId26"/>
                <a:stretch>
                  <a:fillRect/>
                </a:stretch>
              </a:blipFill>
            </p:spPr>
            <p:txBody>
              <a:bodyPr/>
              <a:lstStyle/>
              <a:p>
                <a:r>
                  <a:rPr lang="ja-JP" altLang="en-US">
                    <a:noFill/>
                  </a:rPr>
                  <a:t> </a:t>
                </a:r>
              </a:p>
            </p:txBody>
          </p:sp>
        </mc:Fallback>
      </mc:AlternateContent>
      <p:sp>
        <p:nvSpPr>
          <p:cNvPr id="79" name="楕円 78">
            <a:extLst>
              <a:ext uri="{FF2B5EF4-FFF2-40B4-BE49-F238E27FC236}">
                <a16:creationId xmlns:a16="http://schemas.microsoft.com/office/drawing/2014/main" id="{38F0755B-690F-4EBC-88D0-A73E47A9897C}"/>
              </a:ext>
            </a:extLst>
          </p:cNvPr>
          <p:cNvSpPr/>
          <p:nvPr/>
        </p:nvSpPr>
        <p:spPr>
          <a:xfrm>
            <a:off x="3390089" y="209987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0208BFF-9A42-4FE7-B697-71EE2C17AD07}"/>
              </a:ext>
            </a:extLst>
          </p:cNvPr>
          <p:cNvSpPr/>
          <p:nvPr/>
        </p:nvSpPr>
        <p:spPr>
          <a:xfrm>
            <a:off x="4265318" y="221246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0271361-030C-421B-9955-0EDD468EADDF}"/>
              </a:ext>
            </a:extLst>
          </p:cNvPr>
          <p:cNvSpPr/>
          <p:nvPr/>
        </p:nvSpPr>
        <p:spPr>
          <a:xfrm>
            <a:off x="4672158" y="302233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405FCDE8-A713-4D5E-8580-9EDBC31DCDE2}"/>
              </a:ext>
            </a:extLst>
          </p:cNvPr>
          <p:cNvSpPr/>
          <p:nvPr/>
        </p:nvSpPr>
        <p:spPr>
          <a:xfrm>
            <a:off x="4854117" y="333532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部分円 82">
            <a:extLst>
              <a:ext uri="{FF2B5EF4-FFF2-40B4-BE49-F238E27FC236}">
                <a16:creationId xmlns:a16="http://schemas.microsoft.com/office/drawing/2014/main" id="{E11AB598-0D0E-4AF7-B990-02CB634C5A68}"/>
              </a:ext>
            </a:extLst>
          </p:cNvPr>
          <p:cNvSpPr/>
          <p:nvPr/>
        </p:nvSpPr>
        <p:spPr>
          <a:xfrm rot="5400000">
            <a:off x="2596817" y="251451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部分円 83">
            <a:extLst>
              <a:ext uri="{FF2B5EF4-FFF2-40B4-BE49-F238E27FC236}">
                <a16:creationId xmlns:a16="http://schemas.microsoft.com/office/drawing/2014/main" id="{5B9465FA-EE44-4D25-A77B-1EDAC644F9D0}"/>
              </a:ext>
            </a:extLst>
          </p:cNvPr>
          <p:cNvSpPr/>
          <p:nvPr/>
        </p:nvSpPr>
        <p:spPr>
          <a:xfrm rot="5400000">
            <a:off x="2652542" y="260517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部分円 84">
            <a:extLst>
              <a:ext uri="{FF2B5EF4-FFF2-40B4-BE49-F238E27FC236}">
                <a16:creationId xmlns:a16="http://schemas.microsoft.com/office/drawing/2014/main" id="{37C05B1A-5ED6-40E1-976A-D398A37E973A}"/>
              </a:ext>
            </a:extLst>
          </p:cNvPr>
          <p:cNvSpPr/>
          <p:nvPr/>
        </p:nvSpPr>
        <p:spPr>
          <a:xfrm rot="5400000">
            <a:off x="2835858" y="278451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8962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EF55026-4097-420B-A84C-F62ABF35296D}"/>
              </a:ext>
            </a:extLst>
          </p:cNvPr>
          <p:cNvPicPr>
            <a:picLocks noChangeAspect="1"/>
          </p:cNvPicPr>
          <p:nvPr/>
        </p:nvPicPr>
        <p:blipFill>
          <a:blip r:embed="rId2"/>
          <a:stretch>
            <a:fillRect/>
          </a:stretch>
        </p:blipFill>
        <p:spPr>
          <a:xfrm>
            <a:off x="1858169" y="3392230"/>
            <a:ext cx="2766459" cy="2529213"/>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3655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獲得済の可能解を生かした正規化方法・重み調整が必要だと考えられる。</a:t>
                </a:r>
                <a:endParaRPr lang="en-US" altLang="ja-JP" sz="2800" dirty="0"/>
              </a:p>
              <a:p>
                <a:pPr lvl="1">
                  <a:defRPr/>
                </a:pPr>
                <a:r>
                  <a:rPr lang="ja-JP" altLang="en-US" sz="2400" dirty="0"/>
                  <a:t>元の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空間において、パレートフロンティアの目標部位を向かう選択圧を発生させる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36557"/>
                <a:ext cx="11509002" cy="587433"/>
              </a:xfrm>
              <a:prstGeom prst="rect">
                <a:avLst/>
              </a:prstGeom>
              <a:blipFill>
                <a:blip r:embed="rId3"/>
                <a:stretch>
                  <a:fillRect l="-953" t="-19792" b="-927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1884997" y="2911636"/>
                <a:ext cx="2739631"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空間における個体群</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1884997" y="2911636"/>
                <a:ext cx="2739631" cy="369332"/>
              </a:xfrm>
              <a:prstGeom prst="rect">
                <a:avLst/>
              </a:prstGeom>
              <a:blipFill>
                <a:blip r:embed="rId4"/>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7562849" y="2880918"/>
                <a:ext cx="2739631"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空間における個体群</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7562849" y="2880918"/>
                <a:ext cx="2739631" cy="369332"/>
              </a:xfrm>
              <a:prstGeom prst="rect">
                <a:avLst/>
              </a:prstGeom>
              <a:blipFill>
                <a:blip r:embed="rId5"/>
                <a:stretch>
                  <a:fillRect l="-223" t="-10000" r="-1336" b="-26667"/>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5853194" y="4162827"/>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14A0EEAB-289F-4E6A-A344-73C82308ECED}"/>
              </a:ext>
            </a:extLst>
          </p:cNvPr>
          <p:cNvSpPr/>
          <p:nvPr/>
        </p:nvSpPr>
        <p:spPr>
          <a:xfrm>
            <a:off x="2889325" y="4480070"/>
            <a:ext cx="1365163" cy="99060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27CC138A-43EA-4A4A-B4D6-AD9314E69161}"/>
              </a:ext>
            </a:extLst>
          </p:cNvPr>
          <p:cNvPicPr>
            <a:picLocks noChangeAspect="1"/>
          </p:cNvPicPr>
          <p:nvPr/>
        </p:nvPicPr>
        <p:blipFill>
          <a:blip r:embed="rId6"/>
          <a:stretch>
            <a:fillRect/>
          </a:stretch>
        </p:blipFill>
        <p:spPr>
          <a:xfrm>
            <a:off x="7562849" y="3392230"/>
            <a:ext cx="2762223" cy="2529213"/>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EE27588-DB24-4385-9352-BEF49B9CC977}"/>
                  </a:ext>
                </a:extLst>
              </p:cNvPr>
              <p:cNvSpPr txBox="1"/>
              <p:nvPr/>
            </p:nvSpPr>
            <p:spPr>
              <a:xfrm>
                <a:off x="3200431" y="2176323"/>
                <a:ext cx="5583847" cy="646331"/>
              </a:xfrm>
              <a:prstGeom prst="rect">
                <a:avLst/>
              </a:prstGeom>
              <a:noFill/>
            </p:spPr>
            <p:txBody>
              <a:bodyPr wrap="square" rtlCol="0">
                <a:spAutoFit/>
              </a:bodyPr>
              <a:lstStyle/>
              <a:p>
                <a:pPr algn="ctr"/>
                <a:r>
                  <a:rPr lang="ja-JP" altLang="en-US" b="1" dirty="0"/>
                  <a:t>各世代で正規化する度に、</a:t>
                </a:r>
                <a:r>
                  <a:rPr kumimoji="1" lang="en-US" altLang="ja-JP" b="1" dirty="0"/>
                  <a:t> </a:t>
                </a: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lang="ja-JP" altLang="en-US" b="1" dirty="0"/>
                  <a:t>空間内の個体群が、</a:t>
                </a:r>
                <a:endParaRPr lang="en-US" altLang="ja-JP" b="1" dirty="0"/>
              </a:p>
              <a:p>
                <a:pPr algn="ctr"/>
                <a:r>
                  <a:rPr lang="ja-JP" altLang="en-US" b="1" dirty="0"/>
                  <a:t>空間の一部に局在したり、ある個体だけが大きく動く</a:t>
                </a:r>
                <a:endParaRPr kumimoji="1" lang="ja-JP" altLang="en-US" b="1" dirty="0"/>
              </a:p>
            </p:txBody>
          </p:sp>
        </mc:Choice>
        <mc:Fallback xmlns="">
          <p:sp>
            <p:nvSpPr>
              <p:cNvPr id="14" name="テキスト ボックス 13">
                <a:extLst>
                  <a:ext uri="{FF2B5EF4-FFF2-40B4-BE49-F238E27FC236}">
                    <a16:creationId xmlns:a16="http://schemas.microsoft.com/office/drawing/2014/main" id="{3EE27588-DB24-4385-9352-BEF49B9CC977}"/>
                  </a:ext>
                </a:extLst>
              </p:cNvPr>
              <p:cNvSpPr txBox="1">
                <a:spLocks noRot="1" noChangeAspect="1" noMove="1" noResize="1" noEditPoints="1" noAdjustHandles="1" noChangeArrowheads="1" noChangeShapeType="1" noTextEdit="1"/>
              </p:cNvSpPr>
              <p:nvPr/>
            </p:nvSpPr>
            <p:spPr>
              <a:xfrm>
                <a:off x="3200431" y="2176323"/>
                <a:ext cx="5583847" cy="646331"/>
              </a:xfrm>
              <a:prstGeom prst="rect">
                <a:avLst/>
              </a:prstGeom>
              <a:blipFill>
                <a:blip r:embed="rId7"/>
                <a:stretch>
                  <a:fillRect t="-4717" b="-14151"/>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4C1E2FE8-31A7-4622-B7A2-2FFDFA1B371E}"/>
              </a:ext>
            </a:extLst>
          </p:cNvPr>
          <p:cNvSpPr txBox="1"/>
          <p:nvPr/>
        </p:nvSpPr>
        <p:spPr>
          <a:xfrm>
            <a:off x="8034343" y="4367729"/>
            <a:ext cx="2186980" cy="307777"/>
          </a:xfrm>
          <a:prstGeom prst="rect">
            <a:avLst/>
          </a:prstGeom>
          <a:noFill/>
        </p:spPr>
        <p:txBody>
          <a:bodyPr wrap="square" rtlCol="0">
            <a:spAutoFit/>
          </a:bodyPr>
          <a:lstStyle/>
          <a:p>
            <a:pPr algn="ctr"/>
            <a:r>
              <a:rPr kumimoji="1" lang="ja-JP" altLang="en-US" sz="1400" dirty="0"/>
              <a:t>外れ値の影響を強く受ける</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Tree>
    <p:extLst>
      <p:ext uri="{BB962C8B-B14F-4D97-AF65-F5344CB8AC3E}">
        <p14:creationId xmlns:p14="http://schemas.microsoft.com/office/powerpoint/2010/main" val="3950691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437432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spTree>
    <p:extLst>
      <p:ext uri="{BB962C8B-B14F-4D97-AF65-F5344CB8AC3E}">
        <p14:creationId xmlns:p14="http://schemas.microsoft.com/office/powerpoint/2010/main" val="381671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1190527"/>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255356095"/>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2826610154"/>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155869693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0082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p>
        </p:txBody>
      </p:sp>
    </p:spTree>
    <p:extLst>
      <p:ext uri="{BB962C8B-B14F-4D97-AF65-F5344CB8AC3E}">
        <p14:creationId xmlns:p14="http://schemas.microsoft.com/office/powerpoint/2010/main" val="241552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年度上期の研究成果についてご報告する。</a:t>
            </a:r>
            <a:endParaRPr lang="en-US" altLang="ja-JP" sz="3200" dirty="0"/>
          </a:p>
          <a:p>
            <a:r>
              <a:rPr lang="ja-JP" altLang="en-US" sz="3200" dirty="0"/>
              <a:t>下期の進め方・計画についてご相談し、内諾をいただきたい。</a:t>
            </a:r>
            <a:endParaRPr lang="en-US" altLang="ja-JP" sz="3200" dirty="0"/>
          </a:p>
        </p:txBody>
      </p:sp>
      <p:sp>
        <p:nvSpPr>
          <p:cNvPr id="7" name="テキスト ボックス 6">
            <a:extLst>
              <a:ext uri="{FF2B5EF4-FFF2-40B4-BE49-F238E27FC236}">
                <a16:creationId xmlns:a16="http://schemas.microsoft.com/office/drawing/2014/main" id="{DF4A014A-8F67-4AA4-97C8-9BD35F7089B0}"/>
              </a:ext>
            </a:extLst>
          </p:cNvPr>
          <p:cNvSpPr txBox="1"/>
          <p:nvPr/>
        </p:nvSpPr>
        <p:spPr>
          <a:xfrm>
            <a:off x="517055" y="2627216"/>
            <a:ext cx="10718792" cy="830997"/>
          </a:xfrm>
          <a:prstGeom prst="rect">
            <a:avLst/>
          </a:prstGeom>
          <a:noFill/>
        </p:spPr>
        <p:txBody>
          <a:bodyPr wrap="square" rtlCol="0">
            <a:spAutoFit/>
          </a:bodyPr>
          <a:lstStyle/>
          <a:p>
            <a:r>
              <a:rPr kumimoji="1" lang="en-US" altLang="ja-JP" sz="2400" dirty="0"/>
              <a:t>※ 2022</a:t>
            </a:r>
            <a:r>
              <a:rPr kumimoji="1" lang="ja-JP" altLang="en-US" sz="2400" dirty="0"/>
              <a:t>年</a:t>
            </a:r>
            <a:r>
              <a:rPr kumimoji="1" lang="en-US" altLang="ja-JP" sz="2400" dirty="0"/>
              <a:t>9</a:t>
            </a:r>
            <a:r>
              <a:rPr kumimoji="1" lang="ja-JP" altLang="en-US" sz="2400" dirty="0"/>
              <a:t>月</a:t>
            </a:r>
            <a:r>
              <a:rPr kumimoji="1" lang="en-US" altLang="ja-JP" sz="2400" dirty="0"/>
              <a:t>30</a:t>
            </a:r>
            <a:r>
              <a:rPr kumimoji="1" lang="ja-JP" altLang="en-US" sz="2400" dirty="0"/>
              <a:t>日に、産学公連携センターから入金完了のご連絡をいただきました。</a:t>
            </a:r>
            <a:endParaRPr kumimoji="1" lang="en-US" altLang="ja-JP" sz="2400" dirty="0"/>
          </a:p>
          <a:p>
            <a:r>
              <a:rPr kumimoji="1" lang="ja-JP" altLang="en-US" sz="2400" dirty="0"/>
              <a:t>　　対応が遅れて申し訳ありませんでした。</a:t>
            </a:r>
          </a:p>
        </p:txBody>
      </p:sp>
      <p:sp>
        <p:nvSpPr>
          <p:cNvPr id="2" name="テキスト ボックス 1">
            <a:extLst>
              <a:ext uri="{FF2B5EF4-FFF2-40B4-BE49-F238E27FC236}">
                <a16:creationId xmlns:a16="http://schemas.microsoft.com/office/drawing/2014/main" id="{FE88BCB4-C94E-BD58-560C-99E6B50B9C3D}"/>
              </a:ext>
            </a:extLst>
          </p:cNvPr>
          <p:cNvSpPr txBox="1"/>
          <p:nvPr/>
        </p:nvSpPr>
        <p:spPr>
          <a:xfrm>
            <a:off x="891791" y="4486196"/>
            <a:ext cx="5529184" cy="1200329"/>
          </a:xfrm>
          <a:prstGeom prst="rect">
            <a:avLst/>
          </a:prstGeom>
          <a:noFill/>
        </p:spPr>
        <p:txBody>
          <a:bodyPr wrap="square" rtlCol="0">
            <a:spAutoFit/>
          </a:bodyPr>
          <a:lstStyle/>
          <a:p>
            <a:pPr marL="457200" indent="-457200">
              <a:buAutoNum type="arabicPeriod"/>
            </a:pPr>
            <a:r>
              <a:rPr kumimoji="1" lang="ja-JP" altLang="en-US" sz="2400" dirty="0"/>
              <a:t>共同研究の目的・概要</a:t>
            </a:r>
            <a:endParaRPr kumimoji="1" lang="en-US" altLang="ja-JP" sz="2400" dirty="0"/>
          </a:p>
          <a:p>
            <a:pPr marL="457200" indent="-457200">
              <a:buAutoNum type="arabicPeriod"/>
            </a:pPr>
            <a:r>
              <a:rPr kumimoji="1" lang="ja-JP" altLang="en-US" sz="2400" dirty="0"/>
              <a:t>上期の研究成果・課題</a:t>
            </a:r>
            <a:endParaRPr kumimoji="1" lang="en-US" altLang="ja-JP" sz="2400" dirty="0"/>
          </a:p>
          <a:p>
            <a:pPr marL="457200" indent="-457200">
              <a:buAutoNum type="arabicPeriod"/>
            </a:pPr>
            <a:r>
              <a:rPr kumimoji="1" lang="ja-JP" altLang="en-US" sz="2400" dirty="0"/>
              <a:t>下期の進め方・計画</a:t>
            </a:r>
            <a:endParaRPr kumimoji="1" lang="en-US" altLang="ja-JP" sz="2400" dirty="0"/>
          </a:p>
        </p:txBody>
      </p:sp>
      <p:sp>
        <p:nvSpPr>
          <p:cNvPr id="4" name="テキスト ボックス 3">
            <a:extLst>
              <a:ext uri="{FF2B5EF4-FFF2-40B4-BE49-F238E27FC236}">
                <a16:creationId xmlns:a16="http://schemas.microsoft.com/office/drawing/2014/main" id="{74E514D4-5887-D3F7-D3F8-8C292CEFD1A8}"/>
              </a:ext>
            </a:extLst>
          </p:cNvPr>
          <p:cNvSpPr txBox="1"/>
          <p:nvPr/>
        </p:nvSpPr>
        <p:spPr>
          <a:xfrm>
            <a:off x="667367" y="3828524"/>
            <a:ext cx="4092523" cy="523220"/>
          </a:xfrm>
          <a:prstGeom prst="rect">
            <a:avLst/>
          </a:prstGeom>
          <a:noFill/>
        </p:spPr>
        <p:txBody>
          <a:bodyPr wrap="square" rtlCol="0">
            <a:spAutoFit/>
          </a:bodyPr>
          <a:lstStyle/>
          <a:p>
            <a:r>
              <a:rPr kumimoji="1" lang="ja-JP" altLang="en-US" sz="2800" dirty="0"/>
              <a:t>目次</a:t>
            </a:r>
            <a:endParaRPr kumimoji="1" lang="en-US" altLang="ja-JP" sz="28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72670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p>
        </p:txBody>
      </p:sp>
      <p:sp>
        <p:nvSpPr>
          <p:cNvPr id="28" name="テキスト プレースホルダー 2">
            <a:extLst>
              <a:ext uri="{FF2B5EF4-FFF2-40B4-BE49-F238E27FC236}">
                <a16:creationId xmlns:a16="http://schemas.microsoft.com/office/drawing/2014/main" id="{CE049596-26DB-4181-B335-6C4B911FA2A6}"/>
              </a:ext>
            </a:extLst>
          </p:cNvPr>
          <p:cNvSpPr txBox="1">
            <a:spLocks/>
          </p:cNvSpPr>
          <p:nvPr/>
        </p:nvSpPr>
        <p:spPr>
          <a:xfrm>
            <a:off x="408178" y="921833"/>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多目的アプローチ以外に、制約違反量削減優先も採用した。</a:t>
            </a:r>
            <a:endParaRPr lang="en-US" altLang="ja-JP" sz="2800" dirty="0"/>
          </a:p>
          <a:p>
            <a:pPr lvl="1">
              <a:defRPr/>
            </a:pPr>
            <a:r>
              <a:rPr lang="ja-JP" altLang="en-US" sz="2400" dirty="0"/>
              <a:t>仮説：可能領域への収束の観点では、違反量削減で優秀な近傍生成を使うほうが有利</a:t>
            </a:r>
            <a:endParaRPr lang="en-US" altLang="ja-JP" sz="2400" dirty="0"/>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4AEB750-904F-47F9-A00C-5614F2A159BF}"/>
                  </a:ext>
                </a:extLst>
              </p:cNvPr>
              <p:cNvSpPr txBox="1"/>
              <p:nvPr/>
            </p:nvSpPr>
            <p:spPr>
              <a:xfrm>
                <a:off x="6588422" y="3611758"/>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29" name="テキスト ボックス 28">
                <a:extLst>
                  <a:ext uri="{FF2B5EF4-FFF2-40B4-BE49-F238E27FC236}">
                    <a16:creationId xmlns:a16="http://schemas.microsoft.com/office/drawing/2014/main" id="{84AEB750-904F-47F9-A00C-5614F2A159BF}"/>
                  </a:ext>
                </a:extLst>
              </p:cNvPr>
              <p:cNvSpPr txBox="1">
                <a:spLocks noRot="1" noChangeAspect="1" noMove="1" noResize="1" noEditPoints="1" noAdjustHandles="1" noChangeArrowheads="1" noChangeShapeType="1" noTextEdit="1"/>
              </p:cNvSpPr>
              <p:nvPr/>
            </p:nvSpPr>
            <p:spPr>
              <a:xfrm>
                <a:off x="6588422" y="3611758"/>
                <a:ext cx="3406894" cy="523220"/>
              </a:xfrm>
              <a:prstGeom prst="rect">
                <a:avLst/>
              </a:prstGeom>
              <a:blipFill>
                <a:blip r:embed="rId2"/>
                <a:stretch>
                  <a:fillRect l="-537" t="-116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9CD373F0-2167-44CC-9BBB-623949DC869B}"/>
                  </a:ext>
                </a:extLst>
              </p:cNvPr>
              <p:cNvSpPr txBox="1"/>
              <p:nvPr/>
            </p:nvSpPr>
            <p:spPr>
              <a:xfrm>
                <a:off x="5262104" y="4249167"/>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30" name="テキスト ボックス 29">
                <a:extLst>
                  <a:ext uri="{FF2B5EF4-FFF2-40B4-BE49-F238E27FC236}">
                    <a16:creationId xmlns:a16="http://schemas.microsoft.com/office/drawing/2014/main" id="{9CD373F0-2167-44CC-9BBB-623949DC869B}"/>
                  </a:ext>
                </a:extLst>
              </p:cNvPr>
              <p:cNvSpPr txBox="1">
                <a:spLocks noRot="1" noChangeAspect="1" noMove="1" noResize="1" noEditPoints="1" noAdjustHandles="1" noChangeArrowheads="1" noChangeShapeType="1" noTextEdit="1"/>
              </p:cNvSpPr>
              <p:nvPr/>
            </p:nvSpPr>
            <p:spPr>
              <a:xfrm>
                <a:off x="5262104" y="4249167"/>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B64DE453-CFCF-4371-8452-5EF083998C26}"/>
              </a:ext>
            </a:extLst>
          </p:cNvPr>
          <p:cNvSpPr txBox="1"/>
          <p:nvPr/>
        </p:nvSpPr>
        <p:spPr>
          <a:xfrm>
            <a:off x="7339011" y="3146168"/>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32" name="表 31">
            <a:extLst>
              <a:ext uri="{FF2B5EF4-FFF2-40B4-BE49-F238E27FC236}">
                <a16:creationId xmlns:a16="http://schemas.microsoft.com/office/drawing/2014/main" id="{9FBBF7D2-18CB-4C80-9FCD-CD555EA1339C}"/>
              </a:ext>
            </a:extLst>
          </p:cNvPr>
          <p:cNvGraphicFramePr>
            <a:graphicFrameLocks noGrp="1"/>
          </p:cNvGraphicFramePr>
          <p:nvPr>
            <p:extLst>
              <p:ext uri="{D42A27DB-BD31-4B8C-83A1-F6EECF244321}">
                <p14:modId xmlns:p14="http://schemas.microsoft.com/office/powerpoint/2010/main" val="1967080452"/>
              </p:ext>
            </p:extLst>
          </p:nvPr>
        </p:nvGraphicFramePr>
        <p:xfrm>
          <a:off x="1026311" y="200176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Activity Feedback PSO</a:t>
                      </a:r>
                      <a:r>
                        <a:rPr kumimoji="1" lang="ja-JP" altLang="en-US" sz="1600" dirty="0"/>
                        <a:t>／</a:t>
                      </a:r>
                      <a:r>
                        <a:rPr kumimoji="1" lang="en-US" altLang="ja-JP" sz="1600" dirty="0"/>
                        <a:t>JADE</a:t>
                      </a:r>
                      <a:r>
                        <a:rPr kumimoji="1" lang="ja-JP" altLang="en-US" sz="1600" dirty="0"/>
                        <a:t>／</a:t>
                      </a:r>
                      <a:r>
                        <a:rPr kumimoji="1" lang="en-US" altLang="ja-JP" sz="1600" dirty="0"/>
                        <a:t>SHADE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33" name="テキスト ボックス 32">
            <a:extLst>
              <a:ext uri="{FF2B5EF4-FFF2-40B4-BE49-F238E27FC236}">
                <a16:creationId xmlns:a16="http://schemas.microsoft.com/office/drawing/2014/main" id="{48EEC470-A37A-4B96-8BB0-F5110EA35D4E}"/>
              </a:ext>
            </a:extLst>
          </p:cNvPr>
          <p:cNvSpPr txBox="1"/>
          <p:nvPr/>
        </p:nvSpPr>
        <p:spPr>
          <a:xfrm>
            <a:off x="5407599" y="4995328"/>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34" name="左中かっこ 33">
            <a:extLst>
              <a:ext uri="{FF2B5EF4-FFF2-40B4-BE49-F238E27FC236}">
                <a16:creationId xmlns:a16="http://schemas.microsoft.com/office/drawing/2014/main" id="{5137A4E7-0673-4964-83D3-15CDCEC8DCC7}"/>
              </a:ext>
            </a:extLst>
          </p:cNvPr>
          <p:cNvSpPr/>
          <p:nvPr/>
        </p:nvSpPr>
        <p:spPr>
          <a:xfrm>
            <a:off x="5308146" y="5009617"/>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9671F751-8483-473C-B1D6-D530F16F80F6}"/>
              </a:ext>
            </a:extLst>
          </p:cNvPr>
          <p:cNvSpPr txBox="1"/>
          <p:nvPr/>
        </p:nvSpPr>
        <p:spPr>
          <a:xfrm>
            <a:off x="5407598" y="5349123"/>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57" name="テキスト ボックス 56">
            <a:extLst>
              <a:ext uri="{FF2B5EF4-FFF2-40B4-BE49-F238E27FC236}">
                <a16:creationId xmlns:a16="http://schemas.microsoft.com/office/drawing/2014/main" id="{845BC743-A2BD-4CC2-963A-CBB01107F093}"/>
              </a:ext>
            </a:extLst>
          </p:cNvPr>
          <p:cNvSpPr txBox="1"/>
          <p:nvPr/>
        </p:nvSpPr>
        <p:spPr>
          <a:xfrm>
            <a:off x="5407599" y="5702918"/>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DCFA072A-C36B-48D2-BB39-02283C49FEA1}"/>
                  </a:ext>
                </a:extLst>
              </p:cNvPr>
              <p:cNvSpPr txBox="1"/>
              <p:nvPr/>
            </p:nvSpPr>
            <p:spPr>
              <a:xfrm>
                <a:off x="7308540" y="4995327"/>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8" name="テキスト ボックス 57">
                <a:extLst>
                  <a:ext uri="{FF2B5EF4-FFF2-40B4-BE49-F238E27FC236}">
                    <a16:creationId xmlns:a16="http://schemas.microsoft.com/office/drawing/2014/main" id="{DCFA072A-C36B-48D2-BB39-02283C49FEA1}"/>
                  </a:ext>
                </a:extLst>
              </p:cNvPr>
              <p:cNvSpPr txBox="1">
                <a:spLocks noRot="1" noChangeAspect="1" noMove="1" noResize="1" noEditPoints="1" noAdjustHandles="1" noChangeArrowheads="1" noChangeShapeType="1" noTextEdit="1"/>
              </p:cNvSpPr>
              <p:nvPr/>
            </p:nvSpPr>
            <p:spPr>
              <a:xfrm>
                <a:off x="7308540" y="4995327"/>
                <a:ext cx="1787871" cy="307777"/>
              </a:xfrm>
              <a:prstGeom prst="rect">
                <a:avLst/>
              </a:prstGeom>
              <a:blipFill>
                <a:blip r:embed="rId4"/>
                <a:stretch>
                  <a:fillRect l="-1024" t="-3922" b="-19608"/>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2143413C-53BB-4D36-B64B-2960C5F34802}"/>
              </a:ext>
            </a:extLst>
          </p:cNvPr>
          <p:cNvSpPr txBox="1"/>
          <p:nvPr/>
        </p:nvSpPr>
        <p:spPr>
          <a:xfrm>
            <a:off x="7308540" y="5343974"/>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96C3A0E-D717-4C2D-8292-FABB48CEADC1}"/>
                  </a:ext>
                </a:extLst>
              </p:cNvPr>
              <p:cNvSpPr txBox="1"/>
              <p:nvPr/>
            </p:nvSpPr>
            <p:spPr>
              <a:xfrm>
                <a:off x="7308540" y="5702918"/>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60" name="テキスト ボックス 59">
                <a:extLst>
                  <a:ext uri="{FF2B5EF4-FFF2-40B4-BE49-F238E27FC236}">
                    <a16:creationId xmlns:a16="http://schemas.microsoft.com/office/drawing/2014/main" id="{E96C3A0E-D717-4C2D-8292-FABB48CEADC1}"/>
                  </a:ext>
                </a:extLst>
              </p:cNvPr>
              <p:cNvSpPr txBox="1">
                <a:spLocks noRot="1" noChangeAspect="1" noMove="1" noResize="1" noEditPoints="1" noAdjustHandles="1" noChangeArrowheads="1" noChangeShapeType="1" noTextEdit="1"/>
              </p:cNvSpPr>
              <p:nvPr/>
            </p:nvSpPr>
            <p:spPr>
              <a:xfrm>
                <a:off x="7308540" y="5702918"/>
                <a:ext cx="1966658" cy="307777"/>
              </a:xfrm>
              <a:prstGeom prst="rect">
                <a:avLst/>
              </a:prstGeom>
              <a:blipFill>
                <a:blip r:embed="rId5"/>
                <a:stretch>
                  <a:fillRect l="-929" t="-6000" b="-2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4B4A9879-7879-49B4-9F82-CBAE4330D027}"/>
              </a:ext>
            </a:extLst>
          </p:cNvPr>
          <p:cNvCxnSpPr>
            <a:cxnSpLocks/>
          </p:cNvCxnSpPr>
          <p:nvPr/>
        </p:nvCxnSpPr>
        <p:spPr>
          <a:xfrm flipH="1">
            <a:off x="5231374" y="3494128"/>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0EBF8CA9-FB15-424B-B35D-AED7D1B5252A}"/>
              </a:ext>
            </a:extLst>
          </p:cNvPr>
          <p:cNvSpPr txBox="1"/>
          <p:nvPr/>
        </p:nvSpPr>
        <p:spPr>
          <a:xfrm>
            <a:off x="1852611" y="3146168"/>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63" name="直線コネクタ 62">
            <a:extLst>
              <a:ext uri="{FF2B5EF4-FFF2-40B4-BE49-F238E27FC236}">
                <a16:creationId xmlns:a16="http://schemas.microsoft.com/office/drawing/2014/main" id="{68777B65-FAB5-4964-9417-99EC5099E6D2}"/>
              </a:ext>
            </a:extLst>
          </p:cNvPr>
          <p:cNvCxnSpPr>
            <a:cxnSpLocks/>
          </p:cNvCxnSpPr>
          <p:nvPr/>
        </p:nvCxnSpPr>
        <p:spPr>
          <a:xfrm flipH="1">
            <a:off x="720581" y="3494128"/>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4A8018A-95E6-4EEE-ABC8-76FE3E73776B}"/>
                  </a:ext>
                </a:extLst>
              </p:cNvPr>
              <p:cNvSpPr txBox="1"/>
              <p:nvPr/>
            </p:nvSpPr>
            <p:spPr>
              <a:xfrm>
                <a:off x="787903" y="3606519"/>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64" name="テキスト ボックス 63">
                <a:extLst>
                  <a:ext uri="{FF2B5EF4-FFF2-40B4-BE49-F238E27FC236}">
                    <a16:creationId xmlns:a16="http://schemas.microsoft.com/office/drawing/2014/main" id="{74A8018A-95E6-4EEE-ABC8-76FE3E73776B}"/>
                  </a:ext>
                </a:extLst>
              </p:cNvPr>
              <p:cNvSpPr txBox="1">
                <a:spLocks noRot="1" noChangeAspect="1" noMove="1" noResize="1" noEditPoints="1" noAdjustHandles="1" noChangeArrowheads="1" noChangeShapeType="1" noTextEdit="1"/>
              </p:cNvSpPr>
              <p:nvPr/>
            </p:nvSpPr>
            <p:spPr>
              <a:xfrm>
                <a:off x="787903" y="3606519"/>
                <a:ext cx="4163244" cy="523220"/>
              </a:xfrm>
              <a:prstGeom prst="rect">
                <a:avLst/>
              </a:prstGeom>
              <a:blipFill>
                <a:blip r:embed="rId6"/>
                <a:stretch>
                  <a:fillRect l="-439" t="-2353" b="-11765"/>
                </a:stretch>
              </a:blipFill>
            </p:spPr>
            <p:txBody>
              <a:bodyPr/>
              <a:lstStyle/>
              <a:p>
                <a:r>
                  <a:rPr lang="ja-JP" altLang="en-US">
                    <a:noFill/>
                  </a:rPr>
                  <a:t> </a:t>
                </a:r>
              </a:p>
            </p:txBody>
          </p:sp>
        </mc:Fallback>
      </mc:AlternateContent>
      <p:pic>
        <p:nvPicPr>
          <p:cNvPr id="65" name="図 64">
            <a:extLst>
              <a:ext uri="{FF2B5EF4-FFF2-40B4-BE49-F238E27FC236}">
                <a16:creationId xmlns:a16="http://schemas.microsoft.com/office/drawing/2014/main" id="{9B6482BB-C0FD-4A0E-8E0B-0FD5B9504E3D}"/>
              </a:ext>
            </a:extLst>
          </p:cNvPr>
          <p:cNvPicPr>
            <a:picLocks noChangeAspect="1"/>
          </p:cNvPicPr>
          <p:nvPr/>
        </p:nvPicPr>
        <p:blipFill rotWithShape="1">
          <a:blip r:embed="rId7"/>
          <a:srcRect t="15970" r="49449" b="9674"/>
          <a:stretch/>
        </p:blipFill>
        <p:spPr>
          <a:xfrm>
            <a:off x="1547705" y="4173041"/>
            <a:ext cx="2164157" cy="1988486"/>
          </a:xfrm>
          <a:prstGeom prst="rect">
            <a:avLst/>
          </a:prstGeom>
        </p:spPr>
      </p:pic>
      <p:sp>
        <p:nvSpPr>
          <p:cNvPr id="66" name="楕円 65">
            <a:extLst>
              <a:ext uri="{FF2B5EF4-FFF2-40B4-BE49-F238E27FC236}">
                <a16:creationId xmlns:a16="http://schemas.microsoft.com/office/drawing/2014/main" id="{43602D1D-2029-4CCF-A529-C1400C24D103}"/>
              </a:ext>
            </a:extLst>
          </p:cNvPr>
          <p:cNvSpPr/>
          <p:nvPr/>
        </p:nvSpPr>
        <p:spPr>
          <a:xfrm>
            <a:off x="2776144" y="44030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63151F19-6E14-40EC-B91A-3BEA6B1BBD24}"/>
              </a:ext>
            </a:extLst>
          </p:cNvPr>
          <p:cNvSpPr txBox="1"/>
          <p:nvPr/>
        </p:nvSpPr>
        <p:spPr>
          <a:xfrm>
            <a:off x="3065531" y="4158479"/>
            <a:ext cx="646331" cy="276999"/>
          </a:xfrm>
          <a:prstGeom prst="rect">
            <a:avLst/>
          </a:prstGeom>
          <a:noFill/>
        </p:spPr>
        <p:txBody>
          <a:bodyPr wrap="none" rtlCol="0">
            <a:spAutoFit/>
          </a:bodyPr>
          <a:lstStyle/>
          <a:p>
            <a:r>
              <a:rPr kumimoji="1" lang="ja-JP" altLang="en-US" sz="1200" dirty="0"/>
              <a:t>探索点</a:t>
            </a:r>
          </a:p>
        </p:txBody>
      </p:sp>
      <p:sp>
        <p:nvSpPr>
          <p:cNvPr id="68" name="楕円 67">
            <a:extLst>
              <a:ext uri="{FF2B5EF4-FFF2-40B4-BE49-F238E27FC236}">
                <a16:creationId xmlns:a16="http://schemas.microsoft.com/office/drawing/2014/main" id="{B91F0D61-427E-43B2-852E-8BB3B42638D3}"/>
              </a:ext>
            </a:extLst>
          </p:cNvPr>
          <p:cNvSpPr/>
          <p:nvPr/>
        </p:nvSpPr>
        <p:spPr>
          <a:xfrm>
            <a:off x="2445777" y="463853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1001422E-E42A-4C09-BA9C-1A5ABFC3D40B}"/>
              </a:ext>
            </a:extLst>
          </p:cNvPr>
          <p:cNvSpPr/>
          <p:nvPr/>
        </p:nvSpPr>
        <p:spPr>
          <a:xfrm>
            <a:off x="3260751" y="46417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二等辺三角形 69">
            <a:extLst>
              <a:ext uri="{FF2B5EF4-FFF2-40B4-BE49-F238E27FC236}">
                <a16:creationId xmlns:a16="http://schemas.microsoft.com/office/drawing/2014/main" id="{AE901C88-F7B9-4056-9015-6EF93E4200FF}"/>
              </a:ext>
            </a:extLst>
          </p:cNvPr>
          <p:cNvSpPr/>
          <p:nvPr/>
        </p:nvSpPr>
        <p:spPr>
          <a:xfrm rot="13142737">
            <a:off x="2380581" y="5199698"/>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1B712183-BD01-4C03-A924-48C86F27DE57}"/>
              </a:ext>
            </a:extLst>
          </p:cNvPr>
          <p:cNvSpPr/>
          <p:nvPr/>
        </p:nvSpPr>
        <p:spPr>
          <a:xfrm>
            <a:off x="3414765" y="5059284"/>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7D9827E4-3224-42BE-B21D-149EA996CDC1}"/>
              </a:ext>
            </a:extLst>
          </p:cNvPr>
          <p:cNvSpPr/>
          <p:nvPr/>
        </p:nvSpPr>
        <p:spPr>
          <a:xfrm>
            <a:off x="2917640" y="476808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73" name="図 72">
            <a:extLst>
              <a:ext uri="{FF2B5EF4-FFF2-40B4-BE49-F238E27FC236}">
                <a16:creationId xmlns:a16="http://schemas.microsoft.com/office/drawing/2014/main" id="{507AC4E1-B253-41C2-AB6C-67FB11943396}"/>
              </a:ext>
            </a:extLst>
          </p:cNvPr>
          <p:cNvPicPr>
            <a:picLocks noChangeAspect="1"/>
          </p:cNvPicPr>
          <p:nvPr/>
        </p:nvPicPr>
        <p:blipFill rotWithShape="1">
          <a:blip r:embed="rId7"/>
          <a:srcRect t="15970" r="49449" b="9674"/>
          <a:stretch/>
        </p:blipFill>
        <p:spPr>
          <a:xfrm>
            <a:off x="8865973" y="4173041"/>
            <a:ext cx="2164157" cy="1988486"/>
          </a:xfrm>
          <a:prstGeom prst="rect">
            <a:avLst/>
          </a:prstGeom>
        </p:spPr>
      </p:pic>
      <p:sp>
        <p:nvSpPr>
          <p:cNvPr id="74" name="楕円 73">
            <a:extLst>
              <a:ext uri="{FF2B5EF4-FFF2-40B4-BE49-F238E27FC236}">
                <a16:creationId xmlns:a16="http://schemas.microsoft.com/office/drawing/2014/main" id="{1CE11A7F-4A12-413C-87A6-46F14F5A2E76}"/>
              </a:ext>
            </a:extLst>
          </p:cNvPr>
          <p:cNvSpPr/>
          <p:nvPr/>
        </p:nvSpPr>
        <p:spPr>
          <a:xfrm>
            <a:off x="10091344" y="429829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楕円 74">
            <a:extLst>
              <a:ext uri="{FF2B5EF4-FFF2-40B4-BE49-F238E27FC236}">
                <a16:creationId xmlns:a16="http://schemas.microsoft.com/office/drawing/2014/main" id="{BC1EA19C-E919-453D-AF65-DF34D291D06C}"/>
              </a:ext>
            </a:extLst>
          </p:cNvPr>
          <p:cNvSpPr/>
          <p:nvPr/>
        </p:nvSpPr>
        <p:spPr>
          <a:xfrm>
            <a:off x="9760977" y="453376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楕円 75">
            <a:extLst>
              <a:ext uri="{FF2B5EF4-FFF2-40B4-BE49-F238E27FC236}">
                <a16:creationId xmlns:a16="http://schemas.microsoft.com/office/drawing/2014/main" id="{B78C14DC-51E4-4CC4-B1CD-4A80F725481C}"/>
              </a:ext>
            </a:extLst>
          </p:cNvPr>
          <p:cNvSpPr/>
          <p:nvPr/>
        </p:nvSpPr>
        <p:spPr>
          <a:xfrm>
            <a:off x="10575951" y="45369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楕円 76">
            <a:extLst>
              <a:ext uri="{FF2B5EF4-FFF2-40B4-BE49-F238E27FC236}">
                <a16:creationId xmlns:a16="http://schemas.microsoft.com/office/drawing/2014/main" id="{F0D519CF-D5CF-4131-BAB2-97D815E60DA6}"/>
              </a:ext>
            </a:extLst>
          </p:cNvPr>
          <p:cNvSpPr/>
          <p:nvPr/>
        </p:nvSpPr>
        <p:spPr>
          <a:xfrm>
            <a:off x="10729965" y="4954509"/>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楕円 77">
            <a:extLst>
              <a:ext uri="{FF2B5EF4-FFF2-40B4-BE49-F238E27FC236}">
                <a16:creationId xmlns:a16="http://schemas.microsoft.com/office/drawing/2014/main" id="{A1EFA62C-A634-4027-8613-A16A65CF90A8}"/>
              </a:ext>
            </a:extLst>
          </p:cNvPr>
          <p:cNvSpPr/>
          <p:nvPr/>
        </p:nvSpPr>
        <p:spPr>
          <a:xfrm>
            <a:off x="10232840" y="466330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二等辺三角形 78">
            <a:extLst>
              <a:ext uri="{FF2B5EF4-FFF2-40B4-BE49-F238E27FC236}">
                <a16:creationId xmlns:a16="http://schemas.microsoft.com/office/drawing/2014/main" id="{F7C6796D-A677-4B2C-9555-F2802C37CB38}"/>
              </a:ext>
            </a:extLst>
          </p:cNvPr>
          <p:cNvSpPr/>
          <p:nvPr/>
        </p:nvSpPr>
        <p:spPr>
          <a:xfrm rot="10800000">
            <a:off x="9868977" y="516728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6F90A929-0003-4FAC-8C08-DD88EF03B455}"/>
              </a:ext>
            </a:extLst>
          </p:cNvPr>
          <p:cNvSpPr txBox="1"/>
          <p:nvPr/>
        </p:nvSpPr>
        <p:spPr>
          <a:xfrm>
            <a:off x="10373132" y="4039711"/>
            <a:ext cx="646331" cy="276999"/>
          </a:xfrm>
          <a:prstGeom prst="rect">
            <a:avLst/>
          </a:prstGeom>
          <a:noFill/>
        </p:spPr>
        <p:txBody>
          <a:bodyPr wrap="none" rtlCol="0">
            <a:spAutoFit/>
          </a:bodyPr>
          <a:lstStyle/>
          <a:p>
            <a:r>
              <a:rPr kumimoji="1" lang="ja-JP" altLang="en-US" sz="1200" dirty="0"/>
              <a:t>探索点</a:t>
            </a:r>
          </a:p>
        </p:txBody>
      </p:sp>
    </p:spTree>
    <p:extLst>
      <p:ext uri="{BB962C8B-B14F-4D97-AF65-F5344CB8AC3E}">
        <p14:creationId xmlns:p14="http://schemas.microsoft.com/office/powerpoint/2010/main" val="299317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2857940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4177703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71274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945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4"/>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5"/>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449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考察：パレートフロンティアの広さの影響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31807"/>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500" dirty="0"/>
              <a:t>トレードオフ領域への収束を優先すると、可能解の探索効率が低下することがある。</a:t>
            </a:r>
            <a:endParaRPr lang="en-US" altLang="ja-JP" sz="25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7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3" name="正方形/長方形 32">
            <a:extLst>
              <a:ext uri="{FF2B5EF4-FFF2-40B4-BE49-F238E27FC236}">
                <a16:creationId xmlns:a16="http://schemas.microsoft.com/office/drawing/2014/main" id="{6341EAF1-A16C-4664-92BA-A2F95E31885E}"/>
              </a:ext>
            </a:extLst>
          </p:cNvPr>
          <p:cNvSpPr/>
          <p:nvPr/>
        </p:nvSpPr>
        <p:spPr>
          <a:xfrm>
            <a:off x="9086052" y="5135775"/>
            <a:ext cx="1922295"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計算時間の増加</a:t>
            </a:r>
            <a:endParaRPr kumimoji="1" lang="ja-JP" altLang="en-US" dirty="0"/>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86053" y="3111903"/>
            <a:ext cx="1922294" cy="3562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cxnSp>
        <p:nvCxnSpPr>
          <p:cNvPr id="37" name="直線矢印コネクタ 36">
            <a:extLst>
              <a:ext uri="{FF2B5EF4-FFF2-40B4-BE49-F238E27FC236}">
                <a16:creationId xmlns:a16="http://schemas.microsoft.com/office/drawing/2014/main" id="{D2875113-868D-4480-91B5-4DE9B93668A1}"/>
              </a:ext>
            </a:extLst>
          </p:cNvPr>
          <p:cNvCxnSpPr>
            <a:cxnSpLocks/>
            <a:stCxn id="34" idx="2"/>
            <a:endCxn id="33" idx="0"/>
          </p:cNvCxnSpPr>
          <p:nvPr/>
        </p:nvCxnSpPr>
        <p:spPr>
          <a:xfrm>
            <a:off x="10047200" y="3468110"/>
            <a:ext cx="0" cy="166766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DF72232-6BD3-45AC-9F42-B045846892DF}"/>
              </a:ext>
            </a:extLst>
          </p:cNvPr>
          <p:cNvSpPr txBox="1"/>
          <p:nvPr/>
        </p:nvSpPr>
        <p:spPr>
          <a:xfrm>
            <a:off x="9007808" y="3476709"/>
            <a:ext cx="2078781" cy="307777"/>
          </a:xfrm>
          <a:prstGeom prst="rect">
            <a:avLst/>
          </a:prstGeom>
          <a:noFill/>
        </p:spPr>
        <p:txBody>
          <a:bodyPr wrap="square" rtlCol="0">
            <a:spAutoFit/>
          </a:bodyPr>
          <a:lstStyle/>
          <a:p>
            <a:pPr algn="ctr"/>
            <a:r>
              <a:rPr kumimoji="1" lang="ja-JP" altLang="en-US" sz="1400" dirty="0">
                <a:solidFill>
                  <a:srgbClr val="FF0000"/>
                </a:solidFill>
              </a:rPr>
              <a:t>実行可能解の獲得が困難</a:t>
            </a:r>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3" idx="1"/>
          </p:cNvCxnSpPr>
          <p:nvPr/>
        </p:nvCxnSpPr>
        <p:spPr>
          <a:xfrm flipV="1">
            <a:off x="7285793" y="5302352"/>
            <a:ext cx="1800259" cy="66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34" idx="1"/>
          </p:cNvCxnSpPr>
          <p:nvPr/>
        </p:nvCxnSpPr>
        <p:spPr>
          <a:xfrm flipV="1">
            <a:off x="7285779" y="3290007"/>
            <a:ext cx="1800274" cy="3802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290007"/>
            <a:ext cx="1800274" cy="1520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0" name="テキスト ボックス 59">
            <a:extLst>
              <a:ext uri="{FF2B5EF4-FFF2-40B4-BE49-F238E27FC236}">
                <a16:creationId xmlns:a16="http://schemas.microsoft.com/office/drawing/2014/main" id="{54E61869-48BE-486E-9BD5-5AA4550F5763}"/>
              </a:ext>
            </a:extLst>
          </p:cNvPr>
          <p:cNvSpPr txBox="1"/>
          <p:nvPr/>
        </p:nvSpPr>
        <p:spPr>
          <a:xfrm>
            <a:off x="8869088" y="4179042"/>
            <a:ext cx="2366713" cy="307777"/>
          </a:xfrm>
          <a:prstGeom prst="rect">
            <a:avLst/>
          </a:prstGeom>
          <a:noFill/>
        </p:spPr>
        <p:txBody>
          <a:bodyPr wrap="square" rtlCol="0">
            <a:spAutoFit/>
          </a:bodyPr>
          <a:lstStyle/>
          <a:p>
            <a:pPr algn="ctr"/>
            <a:r>
              <a:rPr kumimoji="1" lang="ja-JP" altLang="en-US" sz="1400" dirty="0"/>
              <a:t>探索時間・探索点数を増やす</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800274" cy="87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9D7A7EF-5523-4DFA-9157-9E823F21DC80}"/>
              </a:ext>
            </a:extLst>
          </p:cNvPr>
          <p:cNvSpPr txBox="1"/>
          <p:nvPr/>
        </p:nvSpPr>
        <p:spPr>
          <a:xfrm>
            <a:off x="7955769" y="2239364"/>
            <a:ext cx="1800274" cy="523220"/>
          </a:xfrm>
          <a:prstGeom prst="rect">
            <a:avLst/>
          </a:prstGeom>
          <a:noFill/>
        </p:spPr>
        <p:txBody>
          <a:bodyPr wrap="square" rtlCol="0">
            <a:spAutoFit/>
          </a:bodyPr>
          <a:lstStyle/>
          <a:p>
            <a:pPr algn="ctr"/>
            <a:r>
              <a:rPr kumimoji="1" lang="ja-JP" altLang="en-US" sz="1400" dirty="0"/>
              <a:t>特に多目的最適化の制約対処法では顕著</a:t>
            </a:r>
          </a:p>
        </p:txBody>
      </p: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「可能解獲得効率と局所解回避の両立」と「計算量」が課題</a:t>
            </a:r>
            <a:endParaRPr lang="en-US" altLang="ja-JP" sz="2400" dirty="0"/>
          </a:p>
        </p:txBody>
      </p:sp>
    </p:spTree>
    <p:extLst>
      <p:ext uri="{BB962C8B-B14F-4D97-AF65-F5344CB8AC3E}">
        <p14:creationId xmlns:p14="http://schemas.microsoft.com/office/powerpoint/2010/main" val="2718297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想定している問題とアルゴリズムの関係を明らかにした。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3</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11227"/>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535782"/>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535782"/>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772752" y="3311227"/>
            <a:ext cx="1842171"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a:t>
            </a:r>
            <a:r>
              <a:rPr kumimoji="1" lang="en-US" altLang="ja-JP" dirty="0">
                <a:solidFill>
                  <a:schemeClr val="bg1">
                    <a:lumMod val="50000"/>
                  </a:schemeClr>
                </a:solidFill>
              </a:rPr>
              <a:t>D1</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759928" y="4520393"/>
            <a:ext cx="1867819" cy="400110"/>
          </a:xfrm>
          <a:prstGeom prst="rect">
            <a:avLst/>
          </a:prstGeom>
          <a:noFill/>
        </p:spPr>
        <p:txBody>
          <a:bodyPr wrap="none" rtlCol="0">
            <a:spAutoFit/>
          </a:bodyPr>
          <a:lstStyle/>
          <a:p>
            <a:pPr algn="ctr"/>
            <a:r>
              <a:rPr kumimoji="1" lang="ja-JP" altLang="en-US" sz="2000" dirty="0"/>
              <a:t>佐藤さん</a:t>
            </a:r>
            <a:r>
              <a:rPr kumimoji="1" lang="ja-JP" altLang="en-US" dirty="0"/>
              <a:t>（</a:t>
            </a:r>
            <a:r>
              <a:rPr kumimoji="1" lang="en-US" altLang="ja-JP" dirty="0"/>
              <a:t>M1</a:t>
            </a:r>
            <a:r>
              <a:rPr kumimoji="1" lang="ja-JP" altLang="en-US" dirty="0"/>
              <a:t>）</a:t>
            </a:r>
            <a:endParaRPr kumimoji="1" lang="ja-JP" altLang="en-US" sz="2000" dirty="0"/>
          </a:p>
        </p:txBody>
      </p:sp>
      <p:sp>
        <p:nvSpPr>
          <p:cNvPr id="18" name="テキスト ボックス 17">
            <a:extLst>
              <a:ext uri="{FF2B5EF4-FFF2-40B4-BE49-F238E27FC236}">
                <a16:creationId xmlns:a16="http://schemas.microsoft.com/office/drawing/2014/main" id="{49C812F0-F691-4BE0-9A63-0F76A810131F}"/>
              </a:ext>
            </a:extLst>
          </p:cNvPr>
          <p:cNvSpPr txBox="1"/>
          <p:nvPr/>
        </p:nvSpPr>
        <p:spPr>
          <a:xfrm>
            <a:off x="759928" y="3916228"/>
            <a:ext cx="1867819" cy="400110"/>
          </a:xfrm>
          <a:prstGeom prst="rect">
            <a:avLst/>
          </a:prstGeom>
          <a:noFill/>
        </p:spPr>
        <p:txBody>
          <a:bodyPr wrap="none" rtlCol="0">
            <a:spAutoFit/>
          </a:bodyPr>
          <a:lstStyle/>
          <a:p>
            <a:pPr algn="ctr"/>
            <a:r>
              <a:rPr kumimoji="1" lang="ja-JP" altLang="en-US" sz="2000" dirty="0"/>
              <a:t>小嶋さん</a:t>
            </a:r>
            <a:r>
              <a:rPr kumimoji="1" lang="ja-JP" altLang="en-US" dirty="0"/>
              <a:t>（</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11227"/>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2" name="テキスト ボックス 21">
            <a:extLst>
              <a:ext uri="{FF2B5EF4-FFF2-40B4-BE49-F238E27FC236}">
                <a16:creationId xmlns:a16="http://schemas.microsoft.com/office/drawing/2014/main" id="{EE7889DB-18A5-4690-A7B0-EDEB2DD59DEB}"/>
              </a:ext>
            </a:extLst>
          </p:cNvPr>
          <p:cNvSpPr txBox="1"/>
          <p:nvPr/>
        </p:nvSpPr>
        <p:spPr>
          <a:xfrm>
            <a:off x="8536510" y="3931617"/>
            <a:ext cx="2739632" cy="369332"/>
          </a:xfrm>
          <a:prstGeom prst="rect">
            <a:avLst/>
          </a:prstGeom>
          <a:noFill/>
        </p:spPr>
        <p:txBody>
          <a:bodyPr wrap="square" rtlCol="0">
            <a:spAutoFit/>
          </a:bodyPr>
          <a:lstStyle/>
          <a:p>
            <a:pPr algn="ctr"/>
            <a:r>
              <a:rPr kumimoji="1" lang="ja-JP" altLang="en-US" dirty="0"/>
              <a:t>制約対処法の開発・検証</a:t>
            </a:r>
          </a:p>
        </p:txBody>
      </p:sp>
      <p:sp>
        <p:nvSpPr>
          <p:cNvPr id="24" name="テキスト ボックス 23">
            <a:extLst>
              <a:ext uri="{FF2B5EF4-FFF2-40B4-BE49-F238E27FC236}">
                <a16:creationId xmlns:a16="http://schemas.microsoft.com/office/drawing/2014/main" id="{CE3DDA8C-E809-4D43-812E-E0701968B583}"/>
              </a:ext>
            </a:extLst>
          </p:cNvPr>
          <p:cNvSpPr txBox="1"/>
          <p:nvPr/>
        </p:nvSpPr>
        <p:spPr>
          <a:xfrm>
            <a:off x="2894854" y="3931617"/>
            <a:ext cx="5246432" cy="369332"/>
          </a:xfrm>
          <a:prstGeom prst="rect">
            <a:avLst/>
          </a:prstGeom>
          <a:noFill/>
        </p:spPr>
        <p:txBody>
          <a:bodyPr wrap="square" rtlCol="0">
            <a:spAutoFit/>
          </a:bodyPr>
          <a:lstStyle/>
          <a:p>
            <a:pPr algn="ctr"/>
            <a:r>
              <a:rPr kumimoji="1" lang="ja-JP" altLang="en-US" dirty="0"/>
              <a:t>多目的の発展テーマとして、本テーマを希望</a:t>
            </a:r>
            <a:endParaRPr kumimoji="1" lang="en-US" altLang="ja-JP"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3" name="テキスト ボックス 22">
            <a:extLst>
              <a:ext uri="{FF2B5EF4-FFF2-40B4-BE49-F238E27FC236}">
                <a16:creationId xmlns:a16="http://schemas.microsoft.com/office/drawing/2014/main" id="{E44555A1-035A-44EA-AA43-AD041FFC2ECA}"/>
              </a:ext>
            </a:extLst>
          </p:cNvPr>
          <p:cNvSpPr txBox="1"/>
          <p:nvPr/>
        </p:nvSpPr>
        <p:spPr>
          <a:xfrm>
            <a:off x="7345210" y="1666100"/>
            <a:ext cx="4475905" cy="369332"/>
          </a:xfrm>
          <a:prstGeom prst="rect">
            <a:avLst/>
          </a:prstGeom>
          <a:noFill/>
        </p:spPr>
        <p:txBody>
          <a:bodyPr wrap="none" rtlCol="0">
            <a:spAutoFit/>
          </a:bodyPr>
          <a:lstStyle/>
          <a:p>
            <a:r>
              <a:rPr kumimoji="1" lang="ja-JP" altLang="en-US" dirty="0"/>
              <a:t>（別学生は、下期に研究テーマを決めるため）</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514668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514668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650924" y="5131297"/>
            <a:ext cx="2085827" cy="400110"/>
          </a:xfrm>
          <a:prstGeom prst="rect">
            <a:avLst/>
          </a:prstGeom>
          <a:noFill/>
        </p:spPr>
        <p:txBody>
          <a:bodyPr wrap="none" rtlCol="0">
            <a:spAutoFit/>
          </a:bodyPr>
          <a:lstStyle/>
          <a:p>
            <a:pPr algn="ctr"/>
            <a:r>
              <a:rPr kumimoji="1" lang="ja-JP" altLang="en-US" sz="2000" dirty="0"/>
              <a:t>宇津本さん</a:t>
            </a:r>
            <a:r>
              <a:rPr kumimoji="1" lang="ja-JP" altLang="en-US" dirty="0"/>
              <a:t>（</a:t>
            </a:r>
            <a:r>
              <a:rPr kumimoji="1" lang="en-US" altLang="ja-JP" dirty="0"/>
              <a:t>B4</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25" name="テキスト ボックス 24">
            <a:extLst>
              <a:ext uri="{FF2B5EF4-FFF2-40B4-BE49-F238E27FC236}">
                <a16:creationId xmlns:a16="http://schemas.microsoft.com/office/drawing/2014/main" id="{97966D38-D24E-4CE6-8427-53F9DC80E29E}"/>
              </a:ext>
            </a:extLst>
          </p:cNvPr>
          <p:cNvSpPr txBox="1"/>
          <p:nvPr/>
        </p:nvSpPr>
        <p:spPr>
          <a:xfrm>
            <a:off x="159051" y="4971789"/>
            <a:ext cx="595035" cy="338554"/>
          </a:xfrm>
          <a:prstGeom prst="rect">
            <a:avLst/>
          </a:prstGeom>
          <a:noFill/>
        </p:spPr>
        <p:txBody>
          <a:bodyPr wrap="none" rtlCol="0">
            <a:spAutoFit/>
          </a:bodyPr>
          <a:lstStyle/>
          <a:p>
            <a:pPr algn="ctr"/>
            <a:r>
              <a:rPr kumimoji="1" lang="ja-JP" altLang="en-US" sz="1600" dirty="0">
                <a:solidFill>
                  <a:srgbClr val="FF0000"/>
                </a:solidFill>
              </a:rPr>
              <a:t>新規</a:t>
            </a:r>
            <a:endParaRPr kumimoji="1" lang="ja-JP" altLang="en-US" dirty="0">
              <a:solidFill>
                <a:srgbClr val="FF0000"/>
              </a:solidFill>
            </a:endParaRPr>
          </a:p>
        </p:txBody>
      </p:sp>
    </p:spTree>
    <p:extLst>
      <p:ext uri="{BB962C8B-B14F-4D97-AF65-F5344CB8AC3E}">
        <p14:creationId xmlns:p14="http://schemas.microsoft.com/office/powerpoint/2010/main" val="316410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873184"/>
            <a:ext cx="10160470" cy="1012766"/>
          </a:xfrm>
        </p:spPr>
        <p:txBody>
          <a:bodyPr/>
          <a:lstStyle/>
          <a:p>
            <a:r>
              <a:rPr lang="ja-JP" altLang="en-US" sz="2800" dirty="0"/>
              <a:t>パレートフロンティアが広い、可能領域が非連結な場合を想定し、二段階アプローチをベースとした技術検討・検証を進める。</a:t>
            </a:r>
            <a:endParaRPr lang="en-US" altLang="ja-JP" sz="2800" dirty="0"/>
          </a:p>
        </p:txBody>
      </p:sp>
      <p:graphicFrame>
        <p:nvGraphicFramePr>
          <p:cNvPr id="14" name="表 13">
            <a:extLst>
              <a:ext uri="{FF2B5EF4-FFF2-40B4-BE49-F238E27FC236}">
                <a16:creationId xmlns:a16="http://schemas.microsoft.com/office/drawing/2014/main" id="{5DB63EA7-E3C0-4B64-BE61-53D75F4AE014}"/>
              </a:ext>
            </a:extLst>
          </p:cNvPr>
          <p:cNvGraphicFramePr>
            <a:graphicFrameLocks noGrp="1"/>
          </p:cNvGraphicFramePr>
          <p:nvPr>
            <p:extLst>
              <p:ext uri="{D42A27DB-BD31-4B8C-83A1-F6EECF244321}">
                <p14:modId xmlns:p14="http://schemas.microsoft.com/office/powerpoint/2010/main" val="558656230"/>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小嶋さん</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47376"/>
                  </a:ext>
                </a:extLst>
              </a:tr>
            </a:tbl>
          </a:graphicData>
        </a:graphic>
      </p:graphicFrame>
      <p:sp>
        <p:nvSpPr>
          <p:cNvPr id="6" name="テキスト ボックス 5">
            <a:extLst>
              <a:ext uri="{FF2B5EF4-FFF2-40B4-BE49-F238E27FC236}">
                <a16:creationId xmlns:a16="http://schemas.microsoft.com/office/drawing/2014/main" id="{271DD692-6346-48DB-82A8-38B9E954439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7" name="タイトル 1">
            <a:extLst>
              <a:ext uri="{FF2B5EF4-FFF2-40B4-BE49-F238E27FC236}">
                <a16:creationId xmlns:a16="http://schemas.microsoft.com/office/drawing/2014/main" id="{6F4C41E0-2B6F-4157-9F74-BA86DAE780D5}"/>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年度下期の研究開発項目</a:t>
            </a:r>
            <a:endParaRPr lang="en-US" dirty="0"/>
          </a:p>
        </p:txBody>
      </p:sp>
    </p:spTree>
    <p:extLst>
      <p:ext uri="{BB962C8B-B14F-4D97-AF65-F5344CB8AC3E}">
        <p14:creationId xmlns:p14="http://schemas.microsoft.com/office/powerpoint/2010/main" val="2711646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8" name="テキスト ボックス 7">
            <a:extLst>
              <a:ext uri="{FF2B5EF4-FFF2-40B4-BE49-F238E27FC236}">
                <a16:creationId xmlns:a16="http://schemas.microsoft.com/office/drawing/2014/main" id="{E004ADC0-B3D7-4C58-95ED-24C3716A838F}"/>
              </a:ext>
            </a:extLst>
          </p:cNvPr>
          <p:cNvSpPr txBox="1"/>
          <p:nvPr/>
        </p:nvSpPr>
        <p:spPr>
          <a:xfrm>
            <a:off x="1889900"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graphicFrame>
        <p:nvGraphicFramePr>
          <p:cNvPr id="9" name="コンテンツ プレースホルダー 6">
            <a:extLst>
              <a:ext uri="{FF2B5EF4-FFF2-40B4-BE49-F238E27FC236}">
                <a16:creationId xmlns:a16="http://schemas.microsoft.com/office/drawing/2014/main" id="{06B2E94D-A8C0-4645-B913-E4408D5281D7}"/>
              </a:ext>
            </a:extLst>
          </p:cNvPr>
          <p:cNvGraphicFramePr>
            <a:graphicFrameLocks/>
          </p:cNvGraphicFramePr>
          <p:nvPr>
            <p:extLst>
              <p:ext uri="{D42A27DB-BD31-4B8C-83A1-F6EECF244321}">
                <p14:modId xmlns:p14="http://schemas.microsoft.com/office/powerpoint/2010/main" val="2248930586"/>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0A4C43E7-4A40-4A45-9B37-DCD5231820C5}"/>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1" name="テキスト ボックス 10">
            <a:extLst>
              <a:ext uri="{FF2B5EF4-FFF2-40B4-BE49-F238E27FC236}">
                <a16:creationId xmlns:a16="http://schemas.microsoft.com/office/drawing/2014/main" id="{2D0FCE5E-AAE1-4A31-8E76-1BBB3C41BCD5}"/>
              </a:ext>
            </a:extLst>
          </p:cNvPr>
          <p:cNvSpPr txBox="1"/>
          <p:nvPr/>
        </p:nvSpPr>
        <p:spPr>
          <a:xfrm>
            <a:off x="314391" y="3383135"/>
            <a:ext cx="1338828" cy="369332"/>
          </a:xfrm>
          <a:prstGeom prst="rect">
            <a:avLst/>
          </a:prstGeom>
          <a:noFill/>
        </p:spPr>
        <p:txBody>
          <a:bodyPr wrap="none" rtlCol="0">
            <a:spAutoFit/>
          </a:bodyPr>
          <a:lstStyle/>
          <a:p>
            <a:r>
              <a:rPr kumimoji="1" lang="ja-JP" altLang="en-US" b="1" dirty="0"/>
              <a:t>近傍生成法</a:t>
            </a:r>
          </a:p>
        </p:txBody>
      </p:sp>
      <p:sp>
        <p:nvSpPr>
          <p:cNvPr id="12" name="テキスト ボックス 11">
            <a:extLst>
              <a:ext uri="{FF2B5EF4-FFF2-40B4-BE49-F238E27FC236}">
                <a16:creationId xmlns:a16="http://schemas.microsoft.com/office/drawing/2014/main" id="{F6E34FC7-E578-4F92-9BE0-4962AB66AD43}"/>
              </a:ext>
            </a:extLst>
          </p:cNvPr>
          <p:cNvSpPr txBox="1"/>
          <p:nvPr/>
        </p:nvSpPr>
        <p:spPr>
          <a:xfrm>
            <a:off x="65124" y="4072875"/>
            <a:ext cx="1837362" cy="369332"/>
          </a:xfrm>
          <a:prstGeom prst="rect">
            <a:avLst/>
          </a:prstGeom>
          <a:noFill/>
        </p:spPr>
        <p:txBody>
          <a:bodyPr wrap="none" rtlCol="0">
            <a:spAutoFit/>
          </a:bodyPr>
          <a:lstStyle/>
          <a:p>
            <a:r>
              <a:rPr kumimoji="1" lang="ja-JP" altLang="en-US" b="1" dirty="0"/>
              <a:t>合体アルゴリズム</a:t>
            </a:r>
          </a:p>
        </p:txBody>
      </p:sp>
      <p:cxnSp>
        <p:nvCxnSpPr>
          <p:cNvPr id="13" name="直線矢印コネクタ 12">
            <a:extLst>
              <a:ext uri="{FF2B5EF4-FFF2-40B4-BE49-F238E27FC236}">
                <a16:creationId xmlns:a16="http://schemas.microsoft.com/office/drawing/2014/main" id="{6BBAA7FF-576C-4D0A-BFDE-766E19D55540}"/>
              </a:ext>
            </a:extLst>
          </p:cNvPr>
          <p:cNvCxnSpPr>
            <a:cxnSpLocks/>
          </p:cNvCxnSpPr>
          <p:nvPr/>
        </p:nvCxnSpPr>
        <p:spPr>
          <a:xfrm flipV="1">
            <a:off x="1879731" y="2060141"/>
            <a:ext cx="75861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C8291458-E65B-4947-8380-AE6C1A4A70F6}"/>
              </a:ext>
            </a:extLst>
          </p:cNvPr>
          <p:cNvSpPr txBox="1"/>
          <p:nvPr/>
        </p:nvSpPr>
        <p:spPr>
          <a:xfrm>
            <a:off x="2037485" y="4365349"/>
            <a:ext cx="889067" cy="369332"/>
          </a:xfrm>
          <a:prstGeom prst="rect">
            <a:avLst/>
          </a:prstGeom>
          <a:noFill/>
        </p:spPr>
        <p:txBody>
          <a:bodyPr wrap="square" rtlCol="0">
            <a:spAutoFit/>
          </a:bodyPr>
          <a:lstStyle/>
          <a:p>
            <a:pPr algn="ctr"/>
            <a:r>
              <a:rPr kumimoji="1" lang="ja-JP" altLang="en-US" dirty="0"/>
              <a:t>熊谷</a:t>
            </a:r>
          </a:p>
        </p:txBody>
      </p:sp>
      <p:sp>
        <p:nvSpPr>
          <p:cNvPr id="16" name="二等辺三角形 15">
            <a:extLst>
              <a:ext uri="{FF2B5EF4-FFF2-40B4-BE49-F238E27FC236}">
                <a16:creationId xmlns:a16="http://schemas.microsoft.com/office/drawing/2014/main" id="{3491A818-92F2-412A-A5E4-B9DB66ADB1DA}"/>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7E4035C-94B9-4636-94A4-02E782BB9835}"/>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18" name="直線コネクタ 17">
            <a:extLst>
              <a:ext uri="{FF2B5EF4-FFF2-40B4-BE49-F238E27FC236}">
                <a16:creationId xmlns:a16="http://schemas.microsoft.com/office/drawing/2014/main" id="{0F1AB81C-0B90-4B9A-80C9-15F8F86E360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1444EB2-7BB5-4B57-A3B3-2643C32727D6}"/>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017029-8A8C-41BD-888F-4B222C16B593}"/>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660C8F-D4C3-44EA-B2E8-9887A6A85D1A}"/>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660FE4-7023-4638-974C-19EEE2779406}"/>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23" name="直線矢印コネクタ 22">
            <a:extLst>
              <a:ext uri="{FF2B5EF4-FFF2-40B4-BE49-F238E27FC236}">
                <a16:creationId xmlns:a16="http://schemas.microsoft.com/office/drawing/2014/main" id="{118BDDFD-FC0A-4AC4-B0D3-5B250C4F513F}"/>
              </a:ext>
            </a:extLst>
          </p:cNvPr>
          <p:cNvCxnSpPr>
            <a:cxnSpLocks/>
          </p:cNvCxnSpPr>
          <p:nvPr/>
        </p:nvCxnSpPr>
        <p:spPr>
          <a:xfrm flipV="1">
            <a:off x="1879731" y="3555688"/>
            <a:ext cx="1008189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BFB02C4E-DA50-4CAA-988F-5D27B13CEB6A}"/>
              </a:ext>
            </a:extLst>
          </p:cNvPr>
          <p:cNvSpPr txBox="1"/>
          <p:nvPr/>
        </p:nvSpPr>
        <p:spPr>
          <a:xfrm>
            <a:off x="3850915" y="3184467"/>
            <a:ext cx="1088062" cy="369332"/>
          </a:xfrm>
          <a:prstGeom prst="rect">
            <a:avLst/>
          </a:prstGeom>
          <a:noFill/>
        </p:spPr>
        <p:txBody>
          <a:bodyPr wrap="square" rtlCol="0">
            <a:spAutoFit/>
          </a:bodyPr>
          <a:lstStyle/>
          <a:p>
            <a:pPr algn="ctr"/>
            <a:r>
              <a:rPr kumimoji="1" lang="ja-JP" altLang="en-US" dirty="0"/>
              <a:t>佐藤さん</a:t>
            </a:r>
          </a:p>
        </p:txBody>
      </p:sp>
      <p:sp>
        <p:nvSpPr>
          <p:cNvPr id="25" name="二等辺三角形 24">
            <a:extLst>
              <a:ext uri="{FF2B5EF4-FFF2-40B4-BE49-F238E27FC236}">
                <a16:creationId xmlns:a16="http://schemas.microsoft.com/office/drawing/2014/main" id="{A27F6895-9BAF-440B-9225-7BCC102D2A00}"/>
              </a:ext>
            </a:extLst>
          </p:cNvPr>
          <p:cNvSpPr/>
          <p:nvPr/>
        </p:nvSpPr>
        <p:spPr>
          <a:xfrm rot="10800000">
            <a:off x="6014903" y="34215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D1DDC890-E573-4F00-9348-BC1B449683A9}"/>
              </a:ext>
            </a:extLst>
          </p:cNvPr>
          <p:cNvSpPr txBox="1"/>
          <p:nvPr/>
        </p:nvSpPr>
        <p:spPr>
          <a:xfrm>
            <a:off x="5146911" y="30684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27" name="二等辺三角形 26">
            <a:extLst>
              <a:ext uri="{FF2B5EF4-FFF2-40B4-BE49-F238E27FC236}">
                <a16:creationId xmlns:a16="http://schemas.microsoft.com/office/drawing/2014/main" id="{5C758A75-1515-43A6-BC5D-95B13A10AE0D}"/>
              </a:ext>
            </a:extLst>
          </p:cNvPr>
          <p:cNvSpPr/>
          <p:nvPr/>
        </p:nvSpPr>
        <p:spPr>
          <a:xfrm rot="10800000">
            <a:off x="11445826" y="33835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F3F47B21-C8FD-4478-9136-C648B7A968C4}"/>
              </a:ext>
            </a:extLst>
          </p:cNvPr>
          <p:cNvSpPr txBox="1"/>
          <p:nvPr/>
        </p:nvSpPr>
        <p:spPr>
          <a:xfrm>
            <a:off x="10363715" y="30684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29" name="吹き出し: 角を丸めた四角形 28">
            <a:extLst>
              <a:ext uri="{FF2B5EF4-FFF2-40B4-BE49-F238E27FC236}">
                <a16:creationId xmlns:a16="http://schemas.microsoft.com/office/drawing/2014/main" id="{2392E491-1D04-4F47-B33F-CFB9520B47F1}"/>
              </a:ext>
            </a:extLst>
          </p:cNvPr>
          <p:cNvSpPr/>
          <p:nvPr/>
        </p:nvSpPr>
        <p:spPr>
          <a:xfrm>
            <a:off x="9240583" y="1270328"/>
            <a:ext cx="1812643" cy="270581"/>
          </a:xfrm>
          <a:prstGeom prst="wedgeRoundRectCallout">
            <a:avLst>
              <a:gd name="adj1" fmla="val -35169"/>
              <a:gd name="adj2" fmla="val 96447"/>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論文投稿を目指す</a:t>
            </a:r>
          </a:p>
        </p:txBody>
      </p:sp>
      <p:sp>
        <p:nvSpPr>
          <p:cNvPr id="30" name="吹き出し: 角を丸めた四角形 29">
            <a:extLst>
              <a:ext uri="{FF2B5EF4-FFF2-40B4-BE49-F238E27FC236}">
                <a16:creationId xmlns:a16="http://schemas.microsoft.com/office/drawing/2014/main" id="{ED869ED3-16B8-4A7E-9578-AA8587A0745F}"/>
              </a:ext>
            </a:extLst>
          </p:cNvPr>
          <p:cNvSpPr/>
          <p:nvPr/>
        </p:nvSpPr>
        <p:spPr>
          <a:xfrm>
            <a:off x="9804424" y="3890614"/>
            <a:ext cx="2112756" cy="468295"/>
          </a:xfrm>
          <a:prstGeom prst="wedgeRoundRectCallout">
            <a:avLst>
              <a:gd name="adj1" fmla="val 31616"/>
              <a:gd name="adj2" fmla="val -1005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適宜進めるスケジュール感</a:t>
            </a:r>
          </a:p>
        </p:txBody>
      </p:sp>
      <p:cxnSp>
        <p:nvCxnSpPr>
          <p:cNvPr id="31" name="直線矢印コネクタ 30">
            <a:extLst>
              <a:ext uri="{FF2B5EF4-FFF2-40B4-BE49-F238E27FC236}">
                <a16:creationId xmlns:a16="http://schemas.microsoft.com/office/drawing/2014/main" id="{B2C4CDD3-71BD-4C2A-B8DA-CA5A938F77FD}"/>
              </a:ext>
            </a:extLst>
          </p:cNvPr>
          <p:cNvCxnSpPr>
            <a:cxnSpLocks/>
          </p:cNvCxnSpPr>
          <p:nvPr/>
        </p:nvCxnSpPr>
        <p:spPr>
          <a:xfrm flipV="1">
            <a:off x="1872357" y="47805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32" name="直線矢印コネクタ 31">
            <a:extLst>
              <a:ext uri="{FF2B5EF4-FFF2-40B4-BE49-F238E27FC236}">
                <a16:creationId xmlns:a16="http://schemas.microsoft.com/office/drawing/2014/main" id="{C93CB225-545A-455A-A708-1470C7CBEBDE}"/>
              </a:ext>
            </a:extLst>
          </p:cNvPr>
          <p:cNvCxnSpPr>
            <a:cxnSpLocks/>
          </p:cNvCxnSpPr>
          <p:nvPr/>
        </p:nvCxnSpPr>
        <p:spPr>
          <a:xfrm flipV="1">
            <a:off x="3095444" y="5294413"/>
            <a:ext cx="3821050" cy="737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DFA0A76B-6E8F-4F56-8E14-BAF6E8B10894}"/>
              </a:ext>
            </a:extLst>
          </p:cNvPr>
          <p:cNvSpPr txBox="1"/>
          <p:nvPr/>
        </p:nvSpPr>
        <p:spPr>
          <a:xfrm>
            <a:off x="4549409" y="4923586"/>
            <a:ext cx="889067" cy="369332"/>
          </a:xfrm>
          <a:prstGeom prst="rect">
            <a:avLst/>
          </a:prstGeom>
          <a:noFill/>
        </p:spPr>
        <p:txBody>
          <a:bodyPr wrap="square" rtlCol="0">
            <a:spAutoFit/>
          </a:bodyPr>
          <a:lstStyle/>
          <a:p>
            <a:pPr algn="ctr"/>
            <a:r>
              <a:rPr kumimoji="1" lang="ja-JP" altLang="en-US" dirty="0"/>
              <a:t>熊谷</a:t>
            </a:r>
          </a:p>
        </p:txBody>
      </p:sp>
      <p:sp>
        <p:nvSpPr>
          <p:cNvPr id="36" name="テキスト ボックス 35">
            <a:extLst>
              <a:ext uri="{FF2B5EF4-FFF2-40B4-BE49-F238E27FC236}">
                <a16:creationId xmlns:a16="http://schemas.microsoft.com/office/drawing/2014/main" id="{E8E63CF5-FEF6-4145-BE65-D6E8225F4978}"/>
              </a:ext>
            </a:extLst>
          </p:cNvPr>
          <p:cNvSpPr txBox="1"/>
          <p:nvPr/>
        </p:nvSpPr>
        <p:spPr>
          <a:xfrm>
            <a:off x="113214" y="5140525"/>
            <a:ext cx="1741182" cy="307777"/>
          </a:xfrm>
          <a:prstGeom prst="rect">
            <a:avLst/>
          </a:prstGeom>
          <a:noFill/>
        </p:spPr>
        <p:txBody>
          <a:bodyPr wrap="none" rtlCol="0">
            <a:spAutoFit/>
          </a:bodyPr>
          <a:lstStyle/>
          <a:p>
            <a:r>
              <a:rPr kumimoji="1" lang="ja-JP" altLang="en-US" sz="1400" dirty="0"/>
              <a:t>スケジュール問題適用</a:t>
            </a:r>
          </a:p>
        </p:txBody>
      </p:sp>
      <p:sp>
        <p:nvSpPr>
          <p:cNvPr id="37" name="テキスト ボックス 36">
            <a:extLst>
              <a:ext uri="{FF2B5EF4-FFF2-40B4-BE49-F238E27FC236}">
                <a16:creationId xmlns:a16="http://schemas.microsoft.com/office/drawing/2014/main" id="{58F4BB58-CA15-471D-9FD5-4912BE2CE513}"/>
              </a:ext>
            </a:extLst>
          </p:cNvPr>
          <p:cNvSpPr txBox="1"/>
          <p:nvPr/>
        </p:nvSpPr>
        <p:spPr>
          <a:xfrm>
            <a:off x="532400" y="4613665"/>
            <a:ext cx="902811" cy="307777"/>
          </a:xfrm>
          <a:prstGeom prst="rect">
            <a:avLst/>
          </a:prstGeom>
          <a:noFill/>
        </p:spPr>
        <p:txBody>
          <a:bodyPr wrap="none" rtlCol="0">
            <a:spAutoFit/>
          </a:bodyPr>
          <a:lstStyle/>
          <a:p>
            <a:pPr algn="ctr"/>
            <a:r>
              <a:rPr kumimoji="1" lang="ja-JP" altLang="en-US" sz="1400" dirty="0"/>
              <a:t>性能評価</a:t>
            </a:r>
          </a:p>
        </p:txBody>
      </p:sp>
      <p:sp>
        <p:nvSpPr>
          <p:cNvPr id="38" name="テキスト ボックス 37">
            <a:extLst>
              <a:ext uri="{FF2B5EF4-FFF2-40B4-BE49-F238E27FC236}">
                <a16:creationId xmlns:a16="http://schemas.microsoft.com/office/drawing/2014/main" id="{4BBAD12E-1B57-4FAF-A36E-7DD1AACB12A0}"/>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sp>
        <p:nvSpPr>
          <p:cNvPr id="39" name="吹き出し: 角を丸めた四角形 38">
            <a:extLst>
              <a:ext uri="{FF2B5EF4-FFF2-40B4-BE49-F238E27FC236}">
                <a16:creationId xmlns:a16="http://schemas.microsoft.com/office/drawing/2014/main" id="{CC6B0D42-085D-4E17-8832-693A7DD9F372}"/>
              </a:ext>
            </a:extLst>
          </p:cNvPr>
          <p:cNvSpPr/>
          <p:nvPr/>
        </p:nvSpPr>
        <p:spPr>
          <a:xfrm>
            <a:off x="9759854" y="4744246"/>
            <a:ext cx="2247926" cy="623435"/>
          </a:xfrm>
          <a:prstGeom prst="wedgeRoundRectCallout">
            <a:avLst>
              <a:gd name="adj1" fmla="val -62112"/>
              <a:gd name="adj2" fmla="val 3778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混合整数・非線形性などの実プラントへの適用を目指す</a:t>
            </a:r>
          </a:p>
        </p:txBody>
      </p:sp>
      <p:cxnSp>
        <p:nvCxnSpPr>
          <p:cNvPr id="40" name="直線矢印コネクタ 39">
            <a:extLst>
              <a:ext uri="{FF2B5EF4-FFF2-40B4-BE49-F238E27FC236}">
                <a16:creationId xmlns:a16="http://schemas.microsoft.com/office/drawing/2014/main" id="{39F8ADC5-2F96-4E57-86AB-528886098316}"/>
              </a:ext>
            </a:extLst>
          </p:cNvPr>
          <p:cNvCxnSpPr>
            <a:cxnSpLocks/>
          </p:cNvCxnSpPr>
          <p:nvPr/>
        </p:nvCxnSpPr>
        <p:spPr>
          <a:xfrm>
            <a:off x="9461020" y="5953485"/>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6A624E33-8A0A-4051-9441-50E9434108B9}"/>
              </a:ext>
            </a:extLst>
          </p:cNvPr>
          <p:cNvSpPr txBox="1"/>
          <p:nvPr/>
        </p:nvSpPr>
        <p:spPr>
          <a:xfrm>
            <a:off x="9475552" y="5536457"/>
            <a:ext cx="889067" cy="369332"/>
          </a:xfrm>
          <a:prstGeom prst="rect">
            <a:avLst/>
          </a:prstGeom>
          <a:noFill/>
        </p:spPr>
        <p:txBody>
          <a:bodyPr wrap="square" rtlCol="0">
            <a:spAutoFit/>
          </a:bodyPr>
          <a:lstStyle/>
          <a:p>
            <a:pPr algn="ctr"/>
            <a:r>
              <a:rPr kumimoji="1" lang="ja-JP" altLang="en-US" dirty="0"/>
              <a:t>熊谷</a:t>
            </a:r>
          </a:p>
        </p:txBody>
      </p:sp>
      <p:cxnSp>
        <p:nvCxnSpPr>
          <p:cNvPr id="44" name="直線矢印コネクタ 43">
            <a:extLst>
              <a:ext uri="{FF2B5EF4-FFF2-40B4-BE49-F238E27FC236}">
                <a16:creationId xmlns:a16="http://schemas.microsoft.com/office/drawing/2014/main" id="{67A33FE2-97C8-4E7E-8185-14A7C237A8E5}"/>
              </a:ext>
            </a:extLst>
          </p:cNvPr>
          <p:cNvCxnSpPr>
            <a:cxnSpLocks/>
          </p:cNvCxnSpPr>
          <p:nvPr/>
        </p:nvCxnSpPr>
        <p:spPr>
          <a:xfrm>
            <a:off x="6980810" y="5301787"/>
            <a:ext cx="2444642"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5" name="テキスト ボックス 44">
            <a:extLst>
              <a:ext uri="{FF2B5EF4-FFF2-40B4-BE49-F238E27FC236}">
                <a16:creationId xmlns:a16="http://schemas.microsoft.com/office/drawing/2014/main" id="{20FCAB1D-6148-47DD-9198-46039EBBDD98}"/>
              </a:ext>
            </a:extLst>
          </p:cNvPr>
          <p:cNvSpPr txBox="1"/>
          <p:nvPr/>
        </p:nvSpPr>
        <p:spPr>
          <a:xfrm>
            <a:off x="7758597" y="4925081"/>
            <a:ext cx="889067" cy="369332"/>
          </a:xfrm>
          <a:prstGeom prst="rect">
            <a:avLst/>
          </a:prstGeom>
          <a:noFill/>
        </p:spPr>
        <p:txBody>
          <a:bodyPr wrap="square" rtlCol="0">
            <a:spAutoFit/>
          </a:bodyPr>
          <a:lstStyle/>
          <a:p>
            <a:pPr algn="ctr"/>
            <a:r>
              <a:rPr kumimoji="1" lang="ja-JP" altLang="en-US" dirty="0"/>
              <a:t>熊谷</a:t>
            </a:r>
          </a:p>
        </p:txBody>
      </p:sp>
      <p:sp>
        <p:nvSpPr>
          <p:cNvPr id="47" name="二等辺三角形 46">
            <a:extLst>
              <a:ext uri="{FF2B5EF4-FFF2-40B4-BE49-F238E27FC236}">
                <a16:creationId xmlns:a16="http://schemas.microsoft.com/office/drawing/2014/main" id="{42009DD6-220B-4FF3-A331-42D4DADC4F25}"/>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93691901-8A53-4096-A6DE-915440FB8FCC}"/>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49" name="二等辺三角形 48">
            <a:extLst>
              <a:ext uri="{FF2B5EF4-FFF2-40B4-BE49-F238E27FC236}">
                <a16:creationId xmlns:a16="http://schemas.microsoft.com/office/drawing/2014/main" id="{76FC2E4C-503A-4495-95C7-F2CAD15AD69C}"/>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D96AF07D-AE13-4C13-9E57-C56B85EEB383}"/>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41" name="テキスト ボックス 40">
            <a:extLst>
              <a:ext uri="{FF2B5EF4-FFF2-40B4-BE49-F238E27FC236}">
                <a16:creationId xmlns:a16="http://schemas.microsoft.com/office/drawing/2014/main" id="{58498DAC-24A3-4467-B45D-3B3FA25BEE05}"/>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下期の進め方・計画</a:t>
            </a:r>
          </a:p>
        </p:txBody>
      </p:sp>
      <p:sp>
        <p:nvSpPr>
          <p:cNvPr id="43" name="タイトル 1">
            <a:extLst>
              <a:ext uri="{FF2B5EF4-FFF2-40B4-BE49-F238E27FC236}">
                <a16:creationId xmlns:a16="http://schemas.microsoft.com/office/drawing/2014/main" id="{C4D21440-5AE1-4A6C-A794-071B0D5AC6C4}"/>
              </a:ext>
            </a:extLst>
          </p:cNvPr>
          <p:cNvSpPr txBox="1">
            <a:spLocks/>
          </p:cNvSpPr>
          <p:nvPr/>
        </p:nvSpPr>
        <p:spPr>
          <a:xfrm>
            <a:off x="517055" y="241062"/>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en-US" altLang="ja-JP" dirty="0"/>
              <a:t>2022</a:t>
            </a:r>
            <a:r>
              <a:rPr lang="ja-JP" altLang="en-US" dirty="0"/>
              <a:t>年度下期の研究開発計画</a:t>
            </a:r>
            <a:endParaRPr lang="en-US" dirty="0"/>
          </a:p>
        </p:txBody>
      </p:sp>
      <p:cxnSp>
        <p:nvCxnSpPr>
          <p:cNvPr id="46" name="直線矢印コネクタ 45">
            <a:extLst>
              <a:ext uri="{FF2B5EF4-FFF2-40B4-BE49-F238E27FC236}">
                <a16:creationId xmlns:a16="http://schemas.microsoft.com/office/drawing/2014/main" id="{87653A7F-3887-46CD-A1EF-9EF7999D8832}"/>
              </a:ext>
            </a:extLst>
          </p:cNvPr>
          <p:cNvCxnSpPr>
            <a:cxnSpLocks/>
          </p:cNvCxnSpPr>
          <p:nvPr/>
        </p:nvCxnSpPr>
        <p:spPr>
          <a:xfrm>
            <a:off x="6916494" y="2802400"/>
            <a:ext cx="504512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テキスト ボックス 50">
            <a:extLst>
              <a:ext uri="{FF2B5EF4-FFF2-40B4-BE49-F238E27FC236}">
                <a16:creationId xmlns:a16="http://schemas.microsoft.com/office/drawing/2014/main" id="{4DF3ABD5-2BB7-4E92-94F0-D37C79E50CFE}"/>
              </a:ext>
            </a:extLst>
          </p:cNvPr>
          <p:cNvSpPr txBox="1"/>
          <p:nvPr/>
        </p:nvSpPr>
        <p:spPr>
          <a:xfrm>
            <a:off x="7307413" y="2411625"/>
            <a:ext cx="1261137" cy="369332"/>
          </a:xfrm>
          <a:prstGeom prst="rect">
            <a:avLst/>
          </a:prstGeom>
          <a:noFill/>
        </p:spPr>
        <p:txBody>
          <a:bodyPr wrap="square" rtlCol="0">
            <a:spAutoFit/>
          </a:bodyPr>
          <a:lstStyle/>
          <a:p>
            <a:pPr algn="ctr"/>
            <a:r>
              <a:rPr kumimoji="1" lang="ja-JP" altLang="en-US" dirty="0"/>
              <a:t>宇津本さん</a:t>
            </a:r>
          </a:p>
        </p:txBody>
      </p:sp>
      <p:sp>
        <p:nvSpPr>
          <p:cNvPr id="56" name="二等辺三角形 55">
            <a:extLst>
              <a:ext uri="{FF2B5EF4-FFF2-40B4-BE49-F238E27FC236}">
                <a16:creationId xmlns:a16="http://schemas.microsoft.com/office/drawing/2014/main" id="{3C500296-CD82-4475-AB14-803BD3A8D5C5}"/>
              </a:ext>
            </a:extLst>
          </p:cNvPr>
          <p:cNvSpPr/>
          <p:nvPr/>
        </p:nvSpPr>
        <p:spPr>
          <a:xfrm rot="10800000">
            <a:off x="10635044" y="265566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A4B98B6-8338-4BB9-B321-1CC2D83C2779}"/>
              </a:ext>
            </a:extLst>
          </p:cNvPr>
          <p:cNvSpPr txBox="1"/>
          <p:nvPr/>
        </p:nvSpPr>
        <p:spPr>
          <a:xfrm>
            <a:off x="10068131" y="2311975"/>
            <a:ext cx="1297828" cy="307777"/>
          </a:xfrm>
          <a:prstGeom prst="rect">
            <a:avLst/>
          </a:prstGeom>
          <a:noFill/>
        </p:spPr>
        <p:txBody>
          <a:bodyPr wrap="square" rtlCol="0">
            <a:spAutoFit/>
          </a:bodyPr>
          <a:lstStyle/>
          <a:p>
            <a:pPr algn="ctr"/>
            <a:r>
              <a:rPr kumimoji="1" lang="ja-JP" altLang="en-US" sz="1400" dirty="0"/>
              <a:t>卒業論文</a:t>
            </a:r>
          </a:p>
        </p:txBody>
      </p:sp>
      <p:sp>
        <p:nvSpPr>
          <p:cNvPr id="58" name="吹き出し: 角を丸めた四角形 57">
            <a:extLst>
              <a:ext uri="{FF2B5EF4-FFF2-40B4-BE49-F238E27FC236}">
                <a16:creationId xmlns:a16="http://schemas.microsoft.com/office/drawing/2014/main" id="{5AC7DBDD-9D10-4B5B-B72A-0B32B66B4C51}"/>
              </a:ext>
            </a:extLst>
          </p:cNvPr>
          <p:cNvSpPr/>
          <p:nvPr/>
        </p:nvSpPr>
        <p:spPr>
          <a:xfrm>
            <a:off x="8467259" y="2727262"/>
            <a:ext cx="1924640" cy="468295"/>
          </a:xfrm>
          <a:prstGeom prst="wedgeRoundRectCallout">
            <a:avLst>
              <a:gd name="adj1" fmla="val 42437"/>
              <a:gd name="adj2" fmla="val -9036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卒業論文と修士以降を視野に入れる</a:t>
            </a:r>
          </a:p>
        </p:txBody>
      </p:sp>
    </p:spTree>
    <p:extLst>
      <p:ext uri="{BB962C8B-B14F-4D97-AF65-F5344CB8AC3E}">
        <p14:creationId xmlns:p14="http://schemas.microsoft.com/office/powerpoint/2010/main" val="3776044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二段階アプローチの二段階目に組み込むアルゴリズムを工夫することで、より最適な解を獲得することを狙う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下期も引き続き、ご協力をよろしくお願いいたします</a:t>
            </a:r>
          </a:p>
        </p:txBody>
      </p:sp>
    </p:spTree>
    <p:extLst>
      <p:ext uri="{BB962C8B-B14F-4D97-AF65-F5344CB8AC3E}">
        <p14:creationId xmlns:p14="http://schemas.microsoft.com/office/powerpoint/2010/main" val="1904738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39</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10;&#10;自動的に生成された説明">
            <a:extLst>
              <a:ext uri="{FF2B5EF4-FFF2-40B4-BE49-F238E27FC236}">
                <a16:creationId xmlns:a16="http://schemas.microsoft.com/office/drawing/2014/main" id="{36C02052-389C-4003-86F9-F873E10F1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511" y="1836928"/>
            <a:ext cx="3540000" cy="2340000"/>
          </a:xfrm>
          <a:prstGeom prst="rect">
            <a:avLst/>
          </a:prstGeom>
        </p:spPr>
      </p:pic>
      <p:pic>
        <p:nvPicPr>
          <p:cNvPr id="34" name="図 33">
            <a:extLst>
              <a:ext uri="{FF2B5EF4-FFF2-40B4-BE49-F238E27FC236}">
                <a16:creationId xmlns:a16="http://schemas.microsoft.com/office/drawing/2014/main" id="{06A324E9-7F2B-4325-964C-B1D048DBD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20" y="3859222"/>
            <a:ext cx="3540000" cy="234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パラメータの推移</a:t>
            </a:r>
            <a:endParaRPr lang="en-US" dirty="0"/>
          </a:p>
        </p:txBody>
      </p:sp>
      <mc:AlternateContent xmlns:mc="http://schemas.openxmlformats.org/markup-compatibility/2006" xmlns:a14="http://schemas.microsoft.com/office/drawing/2010/main">
        <mc:Choice Requires="a14">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いずれもパラメータ</a:t>
                </a:r>
                <a14:m>
                  <m:oMath xmlns:m="http://schemas.openxmlformats.org/officeDocument/2006/math">
                    <m:r>
                      <a:rPr kumimoji="1" lang="en-US" altLang="ja-JP" sz="2800" b="1" i="0" smtClean="0">
                        <a:latin typeface="Cambria Math" panose="02040503050406030204" pitchFamily="18" charset="0"/>
                      </a:rPr>
                      <m:t>(</m:t>
                    </m:r>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𝐹</m:t>
                        </m:r>
                      </m:e>
                      <m:sup>
                        <m:r>
                          <a:rPr kumimoji="1" lang="en-US" altLang="ja-JP" sz="2800" i="1">
                            <a:latin typeface="Cambria Math" panose="02040503050406030204" pitchFamily="18" charset="0"/>
                          </a:rPr>
                          <m:t>𝑖</m:t>
                        </m:r>
                      </m:sup>
                    </m:sSup>
                    <m:r>
                      <a:rPr kumimoji="1" lang="en-US" altLang="ja-JP" sz="2800" b="0" i="1" smtClean="0">
                        <a:latin typeface="Cambria Math" panose="02040503050406030204" pitchFamily="18" charset="0"/>
                      </a:rPr>
                      <m:t>,</m:t>
                    </m:r>
                    <m:sSup>
                      <m:sSupPr>
                        <m:ctrlPr>
                          <a:rPr kumimoji="1" lang="en-US" altLang="ja-JP" sz="2800" i="1">
                            <a:latin typeface="Cambria Math" panose="02040503050406030204" pitchFamily="18" charset="0"/>
                          </a:rPr>
                        </m:ctrlPr>
                      </m:sSupPr>
                      <m:e>
                        <m:r>
                          <a:rPr kumimoji="1" lang="en-US" altLang="ja-JP" sz="2800" b="0" i="1" smtClean="0">
                            <a:latin typeface="Cambria Math" panose="02040503050406030204" pitchFamily="18" charset="0"/>
                          </a:rPr>
                          <m:t>𝐶</m:t>
                        </m:r>
                      </m:e>
                      <m:sup>
                        <m:r>
                          <a:rPr kumimoji="1" lang="en-US" altLang="ja-JP" sz="2800" i="1">
                            <a:latin typeface="Cambria Math" panose="02040503050406030204" pitchFamily="18" charset="0"/>
                          </a:rPr>
                          <m:t>𝑖</m:t>
                        </m:r>
                      </m:sup>
                    </m:sSup>
                    <m:r>
                      <a:rPr kumimoji="1" lang="en-US" altLang="ja-JP" sz="2800" b="0" i="1" smtClean="0">
                        <a:latin typeface="Cambria Math" panose="02040503050406030204" pitchFamily="18" charset="0"/>
                      </a:rPr>
                      <m:t>)</m:t>
                    </m:r>
                  </m:oMath>
                </a14:m>
                <a:r>
                  <a:rPr lang="ja-JP" altLang="en-US" sz="2800" dirty="0"/>
                  <a:t>の統計量が自律適応的に調整されている。</a:t>
                </a:r>
                <a:endParaRPr lang="en-US" altLang="ja-JP" sz="2800" dirty="0"/>
              </a:p>
            </p:txBody>
          </p:sp>
        </mc:Choice>
        <mc:Fallback xmlns="">
          <p:sp>
            <p:nvSpPr>
              <p:cNvPr id="7" name="テキスト プレースホルダー 2">
                <a:extLst>
                  <a:ext uri="{FF2B5EF4-FFF2-40B4-BE49-F238E27FC236}">
                    <a16:creationId xmlns:a16="http://schemas.microsoft.com/office/drawing/2014/main" id="{1D5E606D-4EEA-420F-A801-58B45C8BB641}"/>
                  </a:ext>
                </a:extLst>
              </p:cNvPr>
              <p:cNvSpPr txBox="1">
                <a:spLocks noRot="1" noChangeAspect="1" noMove="1" noResize="1" noEditPoints="1" noAdjustHandles="1" noChangeArrowheads="1" noChangeShapeType="1" noTextEdit="1"/>
              </p:cNvSpPr>
              <p:nvPr/>
            </p:nvSpPr>
            <p:spPr>
              <a:xfrm>
                <a:off x="408177" y="984183"/>
                <a:ext cx="11200645" cy="472996"/>
              </a:xfrm>
              <a:prstGeom prst="rect">
                <a:avLst/>
              </a:prstGeom>
              <a:blipFill>
                <a:blip r:embed="rId4"/>
                <a:stretch>
                  <a:fillRect l="-980" t="-20513" b="-37179"/>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7706870" y="1447654"/>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3870456" cy="338554"/>
          </a:xfrm>
          <a:prstGeom prst="rect">
            <a:avLst/>
          </a:prstGeom>
          <a:noFill/>
        </p:spPr>
        <p:txBody>
          <a:bodyPr wrap="square" rtlCol="0">
            <a:spAutoFit/>
          </a:bodyPr>
          <a:lstStyle/>
          <a:p>
            <a:r>
              <a:rPr kumimoji="1" lang="ja-JP" altLang="en-US" sz="1600" b="1" dirty="0">
                <a:solidFill>
                  <a:schemeClr val="bg1"/>
                </a:solidFill>
              </a:rPr>
              <a:t>補足：</a:t>
            </a:r>
            <a:r>
              <a:rPr kumimoji="1" lang="en-US" altLang="ja-JP" sz="1600" b="1" dirty="0">
                <a:solidFill>
                  <a:schemeClr val="bg1"/>
                </a:solidFill>
              </a:rPr>
              <a:t>DE</a:t>
            </a:r>
            <a:r>
              <a:rPr kumimoji="1" lang="ja-JP" altLang="en-US" sz="1600" b="1" dirty="0">
                <a:solidFill>
                  <a:schemeClr val="bg1"/>
                </a:solidFill>
              </a:rPr>
              <a:t>同士の比較</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1786647" y="1447654"/>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4" name="図 3" descr="グラフ が含まれている画像&#10;&#10;自動的に生成された説明">
            <a:extLst>
              <a:ext uri="{FF2B5EF4-FFF2-40B4-BE49-F238E27FC236}">
                <a16:creationId xmlns:a16="http://schemas.microsoft.com/office/drawing/2014/main" id="{34C4789A-B612-40CB-AD9E-FA04E498D7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8842" y="1866304"/>
            <a:ext cx="2450770" cy="1620000"/>
          </a:xfrm>
          <a:prstGeom prst="rect">
            <a:avLst/>
          </a:prstGeom>
        </p:spPr>
      </p:pic>
      <p:pic>
        <p:nvPicPr>
          <p:cNvPr id="10" name="図 9" descr="背景パターン&#10;&#10;中程度の精度で自動的に生成された説明">
            <a:extLst>
              <a:ext uri="{FF2B5EF4-FFF2-40B4-BE49-F238E27FC236}">
                <a16:creationId xmlns:a16="http://schemas.microsoft.com/office/drawing/2014/main" id="{3A9CFA8F-583E-463A-AD04-4B7D3A711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9071" y="3922052"/>
            <a:ext cx="2450770" cy="1620000"/>
          </a:xfrm>
          <a:prstGeom prst="rect">
            <a:avLst/>
          </a:prstGeom>
        </p:spPr>
      </p:pic>
      <p:pic>
        <p:nvPicPr>
          <p:cNvPr id="15" name="図 14" descr="背景パターン&#10;&#10;中程度の精度で自動的に生成された説明">
            <a:extLst>
              <a:ext uri="{FF2B5EF4-FFF2-40B4-BE49-F238E27FC236}">
                <a16:creationId xmlns:a16="http://schemas.microsoft.com/office/drawing/2014/main" id="{5AFBC538-AB6B-4EF0-A382-67B0B0A3D3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7200" y="3962336"/>
            <a:ext cx="2450770" cy="1620000"/>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33FEDE30-25F2-42B0-A9B6-BD2779B9DF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8860" y="1899757"/>
            <a:ext cx="2450769" cy="1620000"/>
          </a:xfrm>
          <a:prstGeom prst="rect">
            <a:avLst/>
          </a:prstGeom>
        </p:spPr>
      </p:pic>
      <p:pic>
        <p:nvPicPr>
          <p:cNvPr id="22" name="図 21" descr="グラフ&#10;&#10;自動的に生成された説明">
            <a:extLst>
              <a:ext uri="{FF2B5EF4-FFF2-40B4-BE49-F238E27FC236}">
                <a16:creationId xmlns:a16="http://schemas.microsoft.com/office/drawing/2014/main" id="{F41AFF1E-C697-42B5-9801-555C78DB6E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17" y="1836928"/>
            <a:ext cx="3540000" cy="2340000"/>
          </a:xfrm>
          <a:prstGeom prst="rect">
            <a:avLst/>
          </a:prstGeom>
        </p:spPr>
      </p:pic>
      <p:pic>
        <p:nvPicPr>
          <p:cNvPr id="25" name="図 24" descr="背景パターン&#10;&#10;自動的に生成された説明">
            <a:extLst>
              <a:ext uri="{FF2B5EF4-FFF2-40B4-BE49-F238E27FC236}">
                <a16:creationId xmlns:a16="http://schemas.microsoft.com/office/drawing/2014/main" id="{1093FEE9-D6C1-4490-8CDF-10D6F73501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37" y="3859222"/>
            <a:ext cx="3540000" cy="2340000"/>
          </a:xfrm>
          <a:prstGeom prst="rect">
            <a:avLst/>
          </a:prstGeom>
        </p:spPr>
      </p:pic>
      <p:sp>
        <p:nvSpPr>
          <p:cNvPr id="48" name="テキスト ボックス 47">
            <a:extLst>
              <a:ext uri="{FF2B5EF4-FFF2-40B4-BE49-F238E27FC236}">
                <a16:creationId xmlns:a16="http://schemas.microsoft.com/office/drawing/2014/main" id="{443696C2-414C-4C45-BA6E-FBC951777EBC}"/>
              </a:ext>
            </a:extLst>
          </p:cNvPr>
          <p:cNvSpPr txBox="1"/>
          <p:nvPr/>
        </p:nvSpPr>
        <p:spPr>
          <a:xfrm>
            <a:off x="2162074" y="3468982"/>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49" name="テキスト ボックス 48">
            <a:extLst>
              <a:ext uri="{FF2B5EF4-FFF2-40B4-BE49-F238E27FC236}">
                <a16:creationId xmlns:a16="http://schemas.microsoft.com/office/drawing/2014/main" id="{277245E1-3D56-4458-8636-F835ED7AA860}"/>
              </a:ext>
            </a:extLst>
          </p:cNvPr>
          <p:cNvSpPr txBox="1"/>
          <p:nvPr/>
        </p:nvSpPr>
        <p:spPr>
          <a:xfrm>
            <a:off x="2163061" y="5531561"/>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0" name="テキスト ボックス 49">
            <a:extLst>
              <a:ext uri="{FF2B5EF4-FFF2-40B4-BE49-F238E27FC236}">
                <a16:creationId xmlns:a16="http://schemas.microsoft.com/office/drawing/2014/main" id="{D58B0564-D0EF-4A72-8287-4F15B3E9D4AE}"/>
              </a:ext>
            </a:extLst>
          </p:cNvPr>
          <p:cNvSpPr txBox="1"/>
          <p:nvPr/>
        </p:nvSpPr>
        <p:spPr>
          <a:xfrm>
            <a:off x="8282592" y="3491848"/>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sp>
        <p:nvSpPr>
          <p:cNvPr id="51" name="テキスト ボックス 50">
            <a:extLst>
              <a:ext uri="{FF2B5EF4-FFF2-40B4-BE49-F238E27FC236}">
                <a16:creationId xmlns:a16="http://schemas.microsoft.com/office/drawing/2014/main" id="{0DBC57CE-ACAE-4D23-A144-FC897C5A48B5}"/>
              </a:ext>
            </a:extLst>
          </p:cNvPr>
          <p:cNvSpPr txBox="1"/>
          <p:nvPr/>
        </p:nvSpPr>
        <p:spPr>
          <a:xfrm>
            <a:off x="8283579" y="5554427"/>
            <a:ext cx="1455337" cy="307777"/>
          </a:xfrm>
          <a:prstGeom prst="rect">
            <a:avLst/>
          </a:prstGeom>
          <a:noFill/>
        </p:spPr>
        <p:txBody>
          <a:bodyPr wrap="square" rtlCol="0">
            <a:spAutoFit/>
          </a:bodyPr>
          <a:lstStyle/>
          <a:p>
            <a:pPr algn="ctr"/>
            <a:r>
              <a:rPr kumimoji="1" lang="en-US" altLang="ja-JP" sz="1400" dirty="0"/>
              <a:t>1</a:t>
            </a:r>
            <a:r>
              <a:rPr kumimoji="1" lang="ja-JP" altLang="en-US" sz="1400" dirty="0"/>
              <a:t>～</a:t>
            </a:r>
            <a:r>
              <a:rPr kumimoji="1" lang="en-US" altLang="ja-JP" sz="1400" dirty="0"/>
              <a:t>2000</a:t>
            </a:r>
            <a:r>
              <a:rPr kumimoji="1" lang="ja-JP" altLang="en-US" sz="1400" dirty="0"/>
              <a:t>回まで</a:t>
            </a:r>
          </a:p>
        </p:txBody>
      </p:sp>
      <p:pic>
        <p:nvPicPr>
          <p:cNvPr id="52" name="図 51">
            <a:extLst>
              <a:ext uri="{FF2B5EF4-FFF2-40B4-BE49-F238E27FC236}">
                <a16:creationId xmlns:a16="http://schemas.microsoft.com/office/drawing/2014/main" id="{20BC0FD6-1CE2-4CA3-B32F-E2D54800EB2D}"/>
              </a:ext>
            </a:extLst>
          </p:cNvPr>
          <p:cNvPicPr>
            <a:picLocks noChangeAspect="1"/>
          </p:cNvPicPr>
          <p:nvPr/>
        </p:nvPicPr>
        <p:blipFill rotWithShape="1">
          <a:blip r:embed="rId11"/>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B024780C-799D-431C-9458-9EBE7CA36959}"/>
                  </a:ext>
                </a:extLst>
              </p:cNvPr>
              <p:cNvSpPr txBox="1"/>
              <p:nvPr/>
            </p:nvSpPr>
            <p:spPr>
              <a:xfrm>
                <a:off x="4847476" y="407728"/>
                <a:ext cx="32258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3" name="テキスト ボックス 52">
                <a:extLst>
                  <a:ext uri="{FF2B5EF4-FFF2-40B4-BE49-F238E27FC236}">
                    <a16:creationId xmlns:a16="http://schemas.microsoft.com/office/drawing/2014/main" id="{B024780C-799D-431C-9458-9EBE7CA36959}"/>
                  </a:ext>
                </a:extLst>
              </p:cNvPr>
              <p:cNvSpPr txBox="1">
                <a:spLocks noRot="1" noChangeAspect="1" noMove="1" noResize="1" noEditPoints="1" noAdjustHandles="1" noChangeArrowheads="1" noChangeShapeType="1" noTextEdit="1"/>
              </p:cNvSpPr>
              <p:nvPr/>
            </p:nvSpPr>
            <p:spPr>
              <a:xfrm>
                <a:off x="4847476" y="407728"/>
                <a:ext cx="322586"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FF60A5E-AE59-4AEE-A0A6-482693DD92D0}"/>
                  </a:ext>
                </a:extLst>
              </p:cNvPr>
              <p:cNvSpPr txBox="1"/>
              <p:nvPr/>
            </p:nvSpPr>
            <p:spPr>
              <a:xfrm>
                <a:off x="9874601" y="407728"/>
                <a:ext cx="4652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oMath>
                  </m:oMathPara>
                </a14:m>
                <a:endParaRPr lang="en-US" altLang="ja-JP" sz="1400" dirty="0">
                  <a:solidFill>
                    <a:schemeClr val="bg1"/>
                  </a:solidFill>
                </a:endParaRPr>
              </a:p>
            </p:txBody>
          </p:sp>
        </mc:Choice>
        <mc:Fallback xmlns="">
          <p:sp>
            <p:nvSpPr>
              <p:cNvPr id="54" name="テキスト ボックス 53">
                <a:extLst>
                  <a:ext uri="{FF2B5EF4-FFF2-40B4-BE49-F238E27FC236}">
                    <a16:creationId xmlns:a16="http://schemas.microsoft.com/office/drawing/2014/main" id="{6FF60A5E-AE59-4AEE-A0A6-482693DD92D0}"/>
                  </a:ext>
                </a:extLst>
              </p:cNvPr>
              <p:cNvSpPr txBox="1">
                <a:spLocks noRot="1" noChangeAspect="1" noMove="1" noResize="1" noEditPoints="1" noAdjustHandles="1" noChangeArrowheads="1" noChangeShapeType="1" noTextEdit="1"/>
              </p:cNvSpPr>
              <p:nvPr/>
            </p:nvSpPr>
            <p:spPr>
              <a:xfrm>
                <a:off x="9874601" y="407728"/>
                <a:ext cx="46529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133A432E-A6D6-45FE-895B-AD14341C8FCD}"/>
                  </a:ext>
                </a:extLst>
              </p:cNvPr>
              <p:cNvSpPr txBox="1"/>
              <p:nvPr/>
            </p:nvSpPr>
            <p:spPr>
              <a:xfrm>
                <a:off x="5360892" y="407728"/>
                <a:ext cx="3981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55" name="テキスト ボックス 54">
                <a:extLst>
                  <a:ext uri="{FF2B5EF4-FFF2-40B4-BE49-F238E27FC236}">
                    <a16:creationId xmlns:a16="http://schemas.microsoft.com/office/drawing/2014/main" id="{133A432E-A6D6-45FE-895B-AD14341C8FCD}"/>
                  </a:ext>
                </a:extLst>
              </p:cNvPr>
              <p:cNvSpPr txBox="1">
                <a:spLocks noRot="1" noChangeAspect="1" noMove="1" noResize="1" noEditPoints="1" noAdjustHandles="1" noChangeArrowheads="1" noChangeShapeType="1" noTextEdit="1"/>
              </p:cNvSpPr>
              <p:nvPr/>
            </p:nvSpPr>
            <p:spPr>
              <a:xfrm>
                <a:off x="5360892" y="407728"/>
                <a:ext cx="398120"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B9323107-D547-46ED-B7E1-F844B4542A49}"/>
                  </a:ext>
                </a:extLst>
              </p:cNvPr>
              <p:cNvSpPr txBox="1"/>
              <p:nvPr/>
            </p:nvSpPr>
            <p:spPr>
              <a:xfrm>
                <a:off x="5956406" y="407728"/>
                <a:ext cx="4229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bg1"/>
                          </a:solidFill>
                          <a:latin typeface="Cambria Math" panose="02040503050406030204" pitchFamily="18" charset="0"/>
                          <a:ea typeface="Cambria Math" panose="02040503050406030204" pitchFamily="18" charset="0"/>
                        </a:rPr>
                        <m:t>3</m:t>
                      </m:r>
                    </m:oMath>
                  </m:oMathPara>
                </a14:m>
                <a:endParaRPr lang="en-US" altLang="ja-JP" sz="1400" dirty="0">
                  <a:solidFill>
                    <a:schemeClr val="bg1"/>
                  </a:solidFill>
                </a:endParaRPr>
              </a:p>
            </p:txBody>
          </p:sp>
        </mc:Choice>
        <mc:Fallback xmlns="">
          <p:sp>
            <p:nvSpPr>
              <p:cNvPr id="57" name="テキスト ボックス 56">
                <a:extLst>
                  <a:ext uri="{FF2B5EF4-FFF2-40B4-BE49-F238E27FC236}">
                    <a16:creationId xmlns:a16="http://schemas.microsoft.com/office/drawing/2014/main" id="{B9323107-D547-46ED-B7E1-F844B4542A49}"/>
                  </a:ext>
                </a:extLst>
              </p:cNvPr>
              <p:cNvSpPr txBox="1">
                <a:spLocks noRot="1" noChangeAspect="1" noMove="1" noResize="1" noEditPoints="1" noAdjustHandles="1" noChangeArrowheads="1" noChangeShapeType="1" noTextEdit="1"/>
              </p:cNvSpPr>
              <p:nvPr/>
            </p:nvSpPr>
            <p:spPr>
              <a:xfrm>
                <a:off x="5956406" y="407728"/>
                <a:ext cx="422999"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DC9A35C-694D-4D3A-A28C-35BF258F8479}"/>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58" name="テキスト ボックス 57">
                <a:extLst>
                  <a:ext uri="{FF2B5EF4-FFF2-40B4-BE49-F238E27FC236}">
                    <a16:creationId xmlns:a16="http://schemas.microsoft.com/office/drawing/2014/main" id="{CDC9A35C-694D-4D3A-A28C-35BF258F8479}"/>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2628B31-40C3-49B1-AE13-408AD7A0224B}"/>
                  </a:ext>
                </a:extLst>
              </p:cNvPr>
              <p:cNvSpPr txBox="1"/>
              <p:nvPr/>
            </p:nvSpPr>
            <p:spPr>
              <a:xfrm>
                <a:off x="9077795" y="407728"/>
                <a:ext cx="68124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−1</m:t>
                      </m:r>
                    </m:oMath>
                  </m:oMathPara>
                </a14:m>
                <a:endParaRPr lang="en-US" altLang="ja-JP" sz="1400" dirty="0">
                  <a:solidFill>
                    <a:schemeClr val="bg1"/>
                  </a:solidFill>
                </a:endParaRPr>
              </a:p>
            </p:txBody>
          </p:sp>
        </mc:Choice>
        <mc:Fallback xmlns="">
          <p:sp>
            <p:nvSpPr>
              <p:cNvPr id="59" name="テキスト ボックス 58">
                <a:extLst>
                  <a:ext uri="{FF2B5EF4-FFF2-40B4-BE49-F238E27FC236}">
                    <a16:creationId xmlns:a16="http://schemas.microsoft.com/office/drawing/2014/main" id="{02628B31-40C3-49B1-AE13-408AD7A0224B}"/>
                  </a:ext>
                </a:extLst>
              </p:cNvPr>
              <p:cNvSpPr txBox="1">
                <a:spLocks noRot="1" noChangeAspect="1" noMove="1" noResize="1" noEditPoints="1" noAdjustHandles="1" noChangeArrowheads="1" noChangeShapeType="1" noTextEdit="1"/>
              </p:cNvSpPr>
              <p:nvPr/>
            </p:nvSpPr>
            <p:spPr>
              <a:xfrm>
                <a:off x="9077795" y="407728"/>
                <a:ext cx="681244" cy="30777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8D43CA-E7CA-47EE-89BC-BBBBD5F1E5A1}"/>
                  </a:ext>
                </a:extLst>
              </p:cNvPr>
              <p:cNvSpPr txBox="1"/>
              <p:nvPr/>
            </p:nvSpPr>
            <p:spPr>
              <a:xfrm>
                <a:off x="8278812" y="407728"/>
                <a:ext cx="74936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i="1">
                          <a:solidFill>
                            <a:schemeClr val="bg1"/>
                          </a:solidFill>
                          <a:latin typeface="Cambria Math" panose="02040503050406030204" pitchFamily="18" charset="0"/>
                          <a:ea typeface="Cambria Math" panose="02040503050406030204" pitchFamily="18" charset="0"/>
                        </a:rPr>
                        <m:t>𝑚</m:t>
                      </m:r>
                      <m:r>
                        <a:rPr lang="en-US" altLang="ja-JP" sz="1400" i="1">
                          <a:solidFill>
                            <a:schemeClr val="bg1"/>
                          </a:solidFill>
                          <a:latin typeface="Cambria Math" panose="02040503050406030204" pitchFamily="18" charset="0"/>
                          <a:ea typeface="Cambria Math" panose="02040503050406030204" pitchFamily="18" charset="0"/>
                        </a:rPr>
                        <m:t>−2</m:t>
                      </m:r>
                    </m:oMath>
                  </m:oMathPara>
                </a14:m>
                <a:endParaRPr lang="en-US" altLang="ja-JP" sz="14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8D43CA-E7CA-47EE-89BC-BBBBD5F1E5A1}"/>
                  </a:ext>
                </a:extLst>
              </p:cNvPr>
              <p:cNvSpPr txBox="1">
                <a:spLocks noRot="1" noChangeAspect="1" noMove="1" noResize="1" noEditPoints="1" noAdjustHandles="1" noChangeArrowheads="1" noChangeShapeType="1" noTextEdit="1"/>
              </p:cNvSpPr>
              <p:nvPr/>
            </p:nvSpPr>
            <p:spPr>
              <a:xfrm>
                <a:off x="8278812" y="407728"/>
                <a:ext cx="749368" cy="307777"/>
              </a:xfrm>
              <a:prstGeom prst="rect">
                <a:avLst/>
              </a:prstGeom>
              <a:blipFill>
                <a:blip r:embed="rId18"/>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271BA32D-87E6-47C7-9ADB-AD2CFCC69408}"/>
              </a:ext>
            </a:extLst>
          </p:cNvPr>
          <p:cNvSpPr txBox="1"/>
          <p:nvPr/>
        </p:nvSpPr>
        <p:spPr>
          <a:xfrm>
            <a:off x="3829089" y="375001"/>
            <a:ext cx="1064569" cy="338554"/>
          </a:xfrm>
          <a:prstGeom prst="rect">
            <a:avLst/>
          </a:prstGeom>
          <a:noFill/>
        </p:spPr>
        <p:txBody>
          <a:bodyPr wrap="square" rtlCol="0">
            <a:spAutoFit/>
          </a:bodyPr>
          <a:lstStyle/>
          <a:p>
            <a:pPr algn="ctr"/>
            <a:r>
              <a:rPr kumimoji="1" lang="ja-JP" altLang="en-US" sz="1600" dirty="0">
                <a:solidFill>
                  <a:schemeClr val="bg1"/>
                </a:solidFill>
              </a:rPr>
              <a:t>個体番号</a:t>
            </a:r>
          </a:p>
        </p:txBody>
      </p:sp>
      <p:sp>
        <p:nvSpPr>
          <p:cNvPr id="30" name="テキスト ボックス 29">
            <a:extLst>
              <a:ext uri="{FF2B5EF4-FFF2-40B4-BE49-F238E27FC236}">
                <a16:creationId xmlns:a16="http://schemas.microsoft.com/office/drawing/2014/main" id="{E15E3BB1-C6AB-448A-A757-0BD46676C495}"/>
              </a:ext>
            </a:extLst>
          </p:cNvPr>
          <p:cNvSpPr txBox="1"/>
          <p:nvPr/>
        </p:nvSpPr>
        <p:spPr>
          <a:xfrm>
            <a:off x="6086475" y="3006928"/>
            <a:ext cx="400110" cy="779703"/>
          </a:xfrm>
          <a:prstGeom prst="rect">
            <a:avLst/>
          </a:prstGeom>
          <a:noFill/>
        </p:spPr>
        <p:txBody>
          <a:bodyPr vert="vert270" wrap="square" rtlCol="0">
            <a:spAutoFit/>
          </a:bodyPr>
          <a:lstStyle/>
          <a:p>
            <a:pPr algn="ctr"/>
            <a:r>
              <a:rPr kumimoji="1" lang="ja-JP" altLang="en-US" sz="1400" dirty="0"/>
              <a:t>交叉率</a:t>
            </a:r>
          </a:p>
        </p:txBody>
      </p:sp>
      <p:sp>
        <p:nvSpPr>
          <p:cNvPr id="32" name="テキスト ボックス 31">
            <a:extLst>
              <a:ext uri="{FF2B5EF4-FFF2-40B4-BE49-F238E27FC236}">
                <a16:creationId xmlns:a16="http://schemas.microsoft.com/office/drawing/2014/main" id="{C8E86FC2-4556-4965-B254-F7E2C80CAC58}"/>
              </a:ext>
            </a:extLst>
          </p:cNvPr>
          <p:cNvSpPr txBox="1"/>
          <p:nvPr/>
        </p:nvSpPr>
        <p:spPr>
          <a:xfrm>
            <a:off x="-17679" y="3006928"/>
            <a:ext cx="400110" cy="779703"/>
          </a:xfrm>
          <a:prstGeom prst="rect">
            <a:avLst/>
          </a:prstGeom>
          <a:noFill/>
        </p:spPr>
        <p:txBody>
          <a:bodyPr vert="vert270" wrap="square" rtlCol="0">
            <a:spAutoFit/>
          </a:bodyPr>
          <a:lstStyle/>
          <a:p>
            <a:pPr algn="ctr"/>
            <a:r>
              <a:rPr kumimoji="1" lang="ja-JP" altLang="en-US" sz="1400" dirty="0"/>
              <a:t>交叉率</a:t>
            </a:r>
          </a:p>
        </p:txBody>
      </p:sp>
      <p:sp>
        <p:nvSpPr>
          <p:cNvPr id="33" name="テキスト ボックス 32">
            <a:extLst>
              <a:ext uri="{FF2B5EF4-FFF2-40B4-BE49-F238E27FC236}">
                <a16:creationId xmlns:a16="http://schemas.microsoft.com/office/drawing/2014/main" id="{B978958D-ED54-42C5-9017-1E19DB1DE8DD}"/>
              </a:ext>
            </a:extLst>
          </p:cNvPr>
          <p:cNvSpPr txBox="1"/>
          <p:nvPr/>
        </p:nvSpPr>
        <p:spPr>
          <a:xfrm>
            <a:off x="-17679" y="4972050"/>
            <a:ext cx="400110" cy="1065475"/>
          </a:xfrm>
          <a:prstGeom prst="rect">
            <a:avLst/>
          </a:prstGeom>
          <a:noFill/>
        </p:spPr>
        <p:txBody>
          <a:bodyPr vert="vert270" wrap="square" rtlCol="0">
            <a:spAutoFit/>
          </a:bodyPr>
          <a:lstStyle/>
          <a:p>
            <a:pPr algn="ctr"/>
            <a:r>
              <a:rPr kumimoji="1" lang="ja-JP" altLang="en-US" sz="1400" dirty="0"/>
              <a:t>スケール係数</a:t>
            </a:r>
          </a:p>
        </p:txBody>
      </p:sp>
      <p:sp>
        <p:nvSpPr>
          <p:cNvPr id="36" name="テキスト ボックス 35">
            <a:extLst>
              <a:ext uri="{FF2B5EF4-FFF2-40B4-BE49-F238E27FC236}">
                <a16:creationId xmlns:a16="http://schemas.microsoft.com/office/drawing/2014/main" id="{404D2B3D-F37F-44FA-A4C7-1D2816D2BCFB}"/>
              </a:ext>
            </a:extLst>
          </p:cNvPr>
          <p:cNvSpPr txBox="1"/>
          <p:nvPr/>
        </p:nvSpPr>
        <p:spPr>
          <a:xfrm>
            <a:off x="6086475" y="4975027"/>
            <a:ext cx="400110" cy="1065475"/>
          </a:xfrm>
          <a:prstGeom prst="rect">
            <a:avLst/>
          </a:prstGeom>
          <a:noFill/>
        </p:spPr>
        <p:txBody>
          <a:bodyPr vert="vert270" wrap="square" rtlCol="0">
            <a:spAutoFit/>
          </a:bodyPr>
          <a:lstStyle/>
          <a:p>
            <a:pPr algn="ctr"/>
            <a:r>
              <a:rPr kumimoji="1" lang="ja-JP" altLang="en-US" sz="1400" dirty="0"/>
              <a:t>スケール係数</a:t>
            </a:r>
          </a:p>
        </p:txBody>
      </p:sp>
    </p:spTree>
    <p:extLst>
      <p:ext uri="{BB962C8B-B14F-4D97-AF65-F5344CB8AC3E}">
        <p14:creationId xmlns:p14="http://schemas.microsoft.com/office/powerpoint/2010/main" val="138282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多目的ベース制約対処法に合致した近傍生成法の検討は下記の通り。</a:t>
            </a:r>
            <a:endParaRPr lang="en-US" altLang="ja-JP" sz="2800" dirty="0"/>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085545" y="1664640"/>
            <a:ext cx="3636078" cy="369332"/>
          </a:xfrm>
          <a:prstGeom prst="rect">
            <a:avLst/>
          </a:prstGeom>
          <a:noFill/>
        </p:spPr>
        <p:txBody>
          <a:bodyPr wrap="square" rtlCol="0">
            <a:spAutoFit/>
          </a:bodyPr>
          <a:lstStyle/>
          <a:p>
            <a:pPr algn="ctr"/>
            <a:r>
              <a:rPr kumimoji="1" lang="ja-JP" altLang="en-US" dirty="0"/>
              <a:t>②実行可能性を利用した近傍生成</a:t>
            </a:r>
          </a:p>
        </p:txBody>
      </p:sp>
      <p:sp>
        <p:nvSpPr>
          <p:cNvPr id="7" name="テキスト ボックス 6">
            <a:extLst>
              <a:ext uri="{FF2B5EF4-FFF2-40B4-BE49-F238E27FC236}">
                <a16:creationId xmlns:a16="http://schemas.microsoft.com/office/drawing/2014/main" id="{AFB89019-EBED-91E4-A4B7-C8C3EF79DBE2}"/>
              </a:ext>
            </a:extLst>
          </p:cNvPr>
          <p:cNvSpPr txBox="1"/>
          <p:nvPr/>
        </p:nvSpPr>
        <p:spPr>
          <a:xfrm>
            <a:off x="918573" y="1664640"/>
            <a:ext cx="4486073" cy="369332"/>
          </a:xfrm>
          <a:prstGeom prst="rect">
            <a:avLst/>
          </a:prstGeom>
          <a:noFill/>
        </p:spPr>
        <p:txBody>
          <a:bodyPr wrap="square" rtlCol="0">
            <a:spAutoFit/>
          </a:bodyPr>
          <a:lstStyle/>
          <a:p>
            <a:pPr algn="ctr"/>
            <a:r>
              <a:rPr kumimoji="1" lang="ja-JP" altLang="en-US" dirty="0"/>
              <a:t>①問題分割に組み込む近傍生成の高度化</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390968"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5A794E5-B039-B7FB-FE0F-79F3202B644E}"/>
              </a:ext>
            </a:extLst>
          </p:cNvPr>
          <p:cNvSpPr txBox="1"/>
          <p:nvPr/>
        </p:nvSpPr>
        <p:spPr>
          <a:xfrm>
            <a:off x="653888" y="2283770"/>
            <a:ext cx="5015442" cy="830997"/>
          </a:xfrm>
          <a:prstGeom prst="rect">
            <a:avLst/>
          </a:prstGeom>
          <a:noFill/>
        </p:spPr>
        <p:txBody>
          <a:bodyPr wrap="square" rtlCol="0">
            <a:spAutoFit/>
          </a:bodyPr>
          <a:lstStyle/>
          <a:p>
            <a:r>
              <a:rPr kumimoji="1" lang="ja-JP" altLang="en-US" sz="1600" dirty="0"/>
              <a:t>近年、実数値</a:t>
            </a:r>
            <a:r>
              <a:rPr kumimoji="1" lang="en-US" altLang="ja-JP" sz="1600" dirty="0"/>
              <a:t>GA</a:t>
            </a:r>
            <a:r>
              <a:rPr kumimoji="1" lang="ja-JP" altLang="en-US" sz="1600" dirty="0"/>
              <a:t>ではなく、単一目的最適化で優秀な</a:t>
            </a:r>
            <a:endParaRPr kumimoji="1" lang="en-US" altLang="ja-JP" sz="1600" dirty="0"/>
          </a:p>
          <a:p>
            <a:r>
              <a:rPr kumimoji="1" lang="ja-JP" altLang="en-US" sz="1600" dirty="0"/>
              <a:t>適応型</a:t>
            </a:r>
            <a:r>
              <a:rPr kumimoji="1" lang="en-US" altLang="ja-JP" sz="1600" dirty="0"/>
              <a:t>DE</a:t>
            </a:r>
            <a:r>
              <a:rPr kumimoji="1" lang="ja-JP" altLang="en-US" sz="1600" dirty="0"/>
              <a:t>の操作を組み込んだ</a:t>
            </a:r>
            <a:r>
              <a:rPr kumimoji="1" lang="en-US" altLang="ja-JP" sz="1600" dirty="0"/>
              <a:t>MOEA/D</a:t>
            </a:r>
          </a:p>
          <a:p>
            <a:r>
              <a:rPr kumimoji="1" lang="ja-JP" altLang="en-US" sz="1400" dirty="0"/>
              <a:t>（</a:t>
            </a:r>
            <a:r>
              <a:rPr kumimoji="1" lang="en-US" altLang="ja-JP" sz="1400" dirty="0"/>
              <a:t>Adaptive MOEA/D-DE</a:t>
            </a:r>
            <a:r>
              <a:rPr kumimoji="1" lang="ja-JP" altLang="en-US" sz="1400" dirty="0"/>
              <a:t>）</a:t>
            </a:r>
            <a:r>
              <a:rPr kumimoji="1" lang="ja-JP" altLang="en-US" sz="1600" dirty="0"/>
              <a:t>の開発が進んでいる</a:t>
            </a:r>
            <a:r>
              <a:rPr kumimoji="1" lang="en-US" altLang="ja-JP" sz="1400" dirty="0"/>
              <a:t>[5]</a:t>
            </a:r>
            <a:r>
              <a:rPr kumimoji="1" lang="ja-JP" altLang="en-US" sz="1600" dirty="0"/>
              <a:t>。</a:t>
            </a:r>
          </a:p>
        </p:txBody>
      </p:sp>
      <p:sp>
        <p:nvSpPr>
          <p:cNvPr id="17" name="テキスト ボックス 16">
            <a:extLst>
              <a:ext uri="{FF2B5EF4-FFF2-40B4-BE49-F238E27FC236}">
                <a16:creationId xmlns:a16="http://schemas.microsoft.com/office/drawing/2014/main" id="{9B707424-547A-4EFC-809D-E1888ECB6378}"/>
              </a:ext>
            </a:extLst>
          </p:cNvPr>
          <p:cNvSpPr txBox="1"/>
          <p:nvPr/>
        </p:nvSpPr>
        <p:spPr>
          <a:xfrm>
            <a:off x="517055" y="5948889"/>
            <a:ext cx="11086798" cy="307777"/>
          </a:xfrm>
          <a:prstGeom prst="rect">
            <a:avLst/>
          </a:prstGeom>
          <a:noFill/>
        </p:spPr>
        <p:txBody>
          <a:bodyPr wrap="square" rtlCol="0">
            <a:spAutoFit/>
          </a:bodyPr>
          <a:lstStyle/>
          <a:p>
            <a:r>
              <a:rPr kumimoji="1" lang="en-US" altLang="ja-JP" sz="1400" dirty="0"/>
              <a:t>[5]</a:t>
            </a:r>
            <a:r>
              <a:rPr kumimoji="1" lang="ja-JP" altLang="en-US" sz="1400" dirty="0"/>
              <a:t> </a:t>
            </a:r>
            <a:r>
              <a:rPr kumimoji="1" lang="en-US" altLang="ja-JP" sz="1400" dirty="0"/>
              <a:t>Nishihara et al. : “Comparison of Adaptive Differential Evolution Algorithms on the MOEA/D-DE Framework” (2021)</a:t>
            </a:r>
            <a:endParaRPr kumimoji="1" lang="ja-JP" altLang="en-US" sz="1400" dirty="0"/>
          </a:p>
        </p:txBody>
      </p:sp>
      <p:sp>
        <p:nvSpPr>
          <p:cNvPr id="21" name="テキスト ボックス 20">
            <a:extLst>
              <a:ext uri="{FF2B5EF4-FFF2-40B4-BE49-F238E27FC236}">
                <a16:creationId xmlns:a16="http://schemas.microsoft.com/office/drawing/2014/main" id="{25A6C5A2-70ED-4624-8050-74A11876FFF5}"/>
              </a:ext>
            </a:extLst>
          </p:cNvPr>
          <p:cNvSpPr txBox="1"/>
          <p:nvPr/>
        </p:nvSpPr>
        <p:spPr>
          <a:xfrm>
            <a:off x="6174280" y="2283771"/>
            <a:ext cx="5627376" cy="830997"/>
          </a:xfrm>
          <a:prstGeom prst="rect">
            <a:avLst/>
          </a:prstGeom>
          <a:noFill/>
        </p:spPr>
        <p:txBody>
          <a:bodyPr wrap="square" rtlCol="0">
            <a:spAutoFit/>
          </a:bodyPr>
          <a:lstStyle/>
          <a:p>
            <a:r>
              <a:rPr kumimoji="1" lang="en-US" altLang="ja-JP" sz="1600" dirty="0"/>
              <a:t>MOEA/D</a:t>
            </a:r>
            <a:r>
              <a:rPr kumimoji="1" lang="ja-JP" altLang="en-US" sz="1600" dirty="0"/>
              <a:t>は部分問題</a:t>
            </a:r>
            <a:r>
              <a:rPr kumimoji="1" lang="ja-JP" altLang="en-US" sz="1400" dirty="0"/>
              <a:t>（重みが近い）</a:t>
            </a:r>
            <a:r>
              <a:rPr kumimoji="1" lang="ja-JP" altLang="en-US" sz="1600" dirty="0"/>
              <a:t>に含まれる現在の個体同士で、近傍生成するに過ぎず、探索履歴は活用できていない。</a:t>
            </a:r>
            <a:endParaRPr kumimoji="1" lang="en-US" altLang="ja-JP" sz="1600" dirty="0"/>
          </a:p>
          <a:p>
            <a:r>
              <a:rPr kumimoji="1" lang="ja-JP" altLang="en-US" sz="1600" dirty="0"/>
              <a:t>（現に二段階アプローチでは、得た実行可能解を未活用）</a:t>
            </a:r>
          </a:p>
        </p:txBody>
      </p:sp>
      <p:cxnSp>
        <p:nvCxnSpPr>
          <p:cNvPr id="22" name="直線コネクタ 21">
            <a:extLst>
              <a:ext uri="{FF2B5EF4-FFF2-40B4-BE49-F238E27FC236}">
                <a16:creationId xmlns:a16="http://schemas.microsoft.com/office/drawing/2014/main" id="{0A977179-AF06-4A5D-AA33-E8C08E7BEABD}"/>
              </a:ext>
            </a:extLst>
          </p:cNvPr>
          <p:cNvCxnSpPr>
            <a:cxnSpLocks/>
          </p:cNvCxnSpPr>
          <p:nvPr/>
        </p:nvCxnSpPr>
        <p:spPr>
          <a:xfrm flipH="1">
            <a:off x="6200347" y="2072039"/>
            <a:ext cx="554128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A6BA22B-1F42-418A-86EB-B0174D7D4EF0}"/>
              </a:ext>
            </a:extLst>
          </p:cNvPr>
          <p:cNvSpPr txBox="1"/>
          <p:nvPr/>
        </p:nvSpPr>
        <p:spPr>
          <a:xfrm>
            <a:off x="6318113" y="3637184"/>
            <a:ext cx="5305748" cy="338554"/>
          </a:xfrm>
          <a:prstGeom prst="rect">
            <a:avLst/>
          </a:prstGeom>
          <a:noFill/>
        </p:spPr>
        <p:txBody>
          <a:bodyPr wrap="square" rtlCol="0">
            <a:spAutoFit/>
          </a:bodyPr>
          <a:lstStyle/>
          <a:p>
            <a:pPr algn="ctr"/>
            <a:r>
              <a:rPr kumimoji="1" lang="ja-JP" altLang="en-US" sz="1600" b="1" dirty="0"/>
              <a:t>実行可能解の探索履歴を活用した近傍生成法の検討</a:t>
            </a:r>
          </a:p>
        </p:txBody>
      </p:sp>
      <p:sp>
        <p:nvSpPr>
          <p:cNvPr id="24" name="テキスト ボックス 23">
            <a:extLst>
              <a:ext uri="{FF2B5EF4-FFF2-40B4-BE49-F238E27FC236}">
                <a16:creationId xmlns:a16="http://schemas.microsoft.com/office/drawing/2014/main" id="{4314A778-EE0C-4198-80FC-97C493B23138}"/>
              </a:ext>
            </a:extLst>
          </p:cNvPr>
          <p:cNvSpPr txBox="1"/>
          <p:nvPr/>
        </p:nvSpPr>
        <p:spPr>
          <a:xfrm>
            <a:off x="653888" y="3642851"/>
            <a:ext cx="5015442" cy="338554"/>
          </a:xfrm>
          <a:prstGeom prst="rect">
            <a:avLst/>
          </a:prstGeom>
          <a:noFill/>
        </p:spPr>
        <p:txBody>
          <a:bodyPr wrap="square" rtlCol="0">
            <a:spAutoFit/>
          </a:bodyPr>
          <a:lstStyle/>
          <a:p>
            <a:pPr algn="ctr"/>
            <a:r>
              <a:rPr kumimoji="1" lang="en-US" altLang="ja-JP" sz="1600" b="1" dirty="0"/>
              <a:t>MOEA/D</a:t>
            </a:r>
            <a:r>
              <a:rPr kumimoji="1" lang="ja-JP" altLang="en-US" sz="1600" b="1" dirty="0"/>
              <a:t>ベース制約対処法に組み込む適応型</a:t>
            </a:r>
            <a:r>
              <a:rPr kumimoji="1" lang="en-US" altLang="ja-JP" sz="1600" b="1" dirty="0"/>
              <a:t>DE</a:t>
            </a:r>
            <a:r>
              <a:rPr kumimoji="1" lang="ja-JP" altLang="en-US" sz="1600" b="1" dirty="0"/>
              <a:t>の検討</a:t>
            </a:r>
          </a:p>
        </p:txBody>
      </p:sp>
      <p:sp>
        <p:nvSpPr>
          <p:cNvPr id="25" name="二等辺三角形 24">
            <a:extLst>
              <a:ext uri="{FF2B5EF4-FFF2-40B4-BE49-F238E27FC236}">
                <a16:creationId xmlns:a16="http://schemas.microsoft.com/office/drawing/2014/main" id="{42301D9C-9A9E-4CAB-B1D1-B07E997195B4}"/>
              </a:ext>
            </a:extLst>
          </p:cNvPr>
          <p:cNvSpPr/>
          <p:nvPr/>
        </p:nvSpPr>
        <p:spPr>
          <a:xfrm rot="10800000">
            <a:off x="2701142"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二等辺三角形 25">
            <a:extLst>
              <a:ext uri="{FF2B5EF4-FFF2-40B4-BE49-F238E27FC236}">
                <a16:creationId xmlns:a16="http://schemas.microsoft.com/office/drawing/2014/main" id="{F83F9F16-C321-4BE0-B0C4-CC0A9D1E776A}"/>
              </a:ext>
            </a:extLst>
          </p:cNvPr>
          <p:cNvSpPr/>
          <p:nvPr/>
        </p:nvSpPr>
        <p:spPr>
          <a:xfrm rot="10800000">
            <a:off x="8510520" y="3219966"/>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8C907B3E-2C23-4C2B-8795-EA8027726265}"/>
              </a:ext>
            </a:extLst>
          </p:cNvPr>
          <p:cNvSpPr/>
          <p:nvPr/>
        </p:nvSpPr>
        <p:spPr>
          <a:xfrm>
            <a:off x="1489860" y="4196274"/>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＋実数値</a:t>
            </a:r>
            <a:r>
              <a:rPr kumimoji="1" lang="en-US" altLang="ja-JP" sz="1600" dirty="0">
                <a:solidFill>
                  <a:schemeClr val="tx1"/>
                </a:solidFill>
              </a:rPr>
              <a:t>GA</a:t>
            </a:r>
            <a:endParaRPr kumimoji="1" lang="ja-JP" altLang="en-US" sz="1600" dirty="0">
              <a:solidFill>
                <a:schemeClr val="tx1"/>
              </a:solidFill>
            </a:endParaRPr>
          </a:p>
        </p:txBody>
      </p:sp>
      <p:sp>
        <p:nvSpPr>
          <p:cNvPr id="30" name="テキスト ボックス 29">
            <a:extLst>
              <a:ext uri="{FF2B5EF4-FFF2-40B4-BE49-F238E27FC236}">
                <a16:creationId xmlns:a16="http://schemas.microsoft.com/office/drawing/2014/main" id="{5BEE61A4-BC92-4380-9A5E-1AE9678B7382}"/>
              </a:ext>
            </a:extLst>
          </p:cNvPr>
          <p:cNvSpPr txBox="1"/>
          <p:nvPr/>
        </p:nvSpPr>
        <p:spPr>
          <a:xfrm>
            <a:off x="98710" y="4685781"/>
            <a:ext cx="1434304" cy="338554"/>
          </a:xfrm>
          <a:prstGeom prst="rect">
            <a:avLst/>
          </a:prstGeom>
          <a:noFill/>
        </p:spPr>
        <p:txBody>
          <a:bodyPr wrap="square" rtlCol="0">
            <a:spAutoFit/>
          </a:bodyPr>
          <a:lstStyle/>
          <a:p>
            <a:pPr algn="ctr"/>
            <a:r>
              <a:rPr lang="ja-JP" altLang="en-US" sz="1600" dirty="0"/>
              <a:t>無制約多目的</a:t>
            </a:r>
          </a:p>
        </p:txBody>
      </p:sp>
      <p:sp>
        <p:nvSpPr>
          <p:cNvPr id="33" name="テキスト ボックス 32">
            <a:extLst>
              <a:ext uri="{FF2B5EF4-FFF2-40B4-BE49-F238E27FC236}">
                <a16:creationId xmlns:a16="http://schemas.microsoft.com/office/drawing/2014/main" id="{B09552FB-534D-40AB-8FB7-4EBCDD8209AC}"/>
              </a:ext>
            </a:extLst>
          </p:cNvPr>
          <p:cNvSpPr txBox="1"/>
          <p:nvPr/>
        </p:nvSpPr>
        <p:spPr>
          <a:xfrm>
            <a:off x="98710" y="5209684"/>
            <a:ext cx="1419880" cy="338538"/>
          </a:xfrm>
          <a:prstGeom prst="rect">
            <a:avLst/>
          </a:prstGeom>
          <a:noFill/>
        </p:spPr>
        <p:txBody>
          <a:bodyPr wrap="square" rtlCol="0">
            <a:spAutoFit/>
          </a:bodyPr>
          <a:lstStyle/>
          <a:p>
            <a:pPr algn="ctr"/>
            <a:r>
              <a:rPr lang="ja-JP" altLang="en-US" sz="1600" dirty="0"/>
              <a:t>有制約単目的</a:t>
            </a:r>
          </a:p>
        </p:txBody>
      </p:sp>
      <p:sp>
        <p:nvSpPr>
          <p:cNvPr id="38" name="テキスト ボックス 37">
            <a:extLst>
              <a:ext uri="{FF2B5EF4-FFF2-40B4-BE49-F238E27FC236}">
                <a16:creationId xmlns:a16="http://schemas.microsoft.com/office/drawing/2014/main" id="{D6C4AD3D-A163-4AB1-9EE1-DA25A7C32985}"/>
              </a:ext>
            </a:extLst>
          </p:cNvPr>
          <p:cNvSpPr txBox="1"/>
          <p:nvPr/>
        </p:nvSpPr>
        <p:spPr>
          <a:xfrm>
            <a:off x="6014154" y="5481737"/>
            <a:ext cx="87293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39" name="正方形/長方形 38">
            <a:extLst>
              <a:ext uri="{FF2B5EF4-FFF2-40B4-BE49-F238E27FC236}">
                <a16:creationId xmlns:a16="http://schemas.microsoft.com/office/drawing/2014/main" id="{E63DB4BF-A9A4-47DB-8EE7-AF2E27148C3D}"/>
              </a:ext>
            </a:extLst>
          </p:cNvPr>
          <p:cNvSpPr/>
          <p:nvPr/>
        </p:nvSpPr>
        <p:spPr>
          <a:xfrm>
            <a:off x="6300427" y="4436204"/>
            <a:ext cx="2992678" cy="351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現在の部分問題に含まれる個体</a:t>
            </a:r>
          </a:p>
        </p:txBody>
      </p:sp>
      <p:sp>
        <p:nvSpPr>
          <p:cNvPr id="40" name="正方形/長方形 39">
            <a:extLst>
              <a:ext uri="{FF2B5EF4-FFF2-40B4-BE49-F238E27FC236}">
                <a16:creationId xmlns:a16="http://schemas.microsoft.com/office/drawing/2014/main" id="{0E5BCBBC-6225-4A20-B388-2CAF06617D7E}"/>
              </a:ext>
            </a:extLst>
          </p:cNvPr>
          <p:cNvSpPr/>
          <p:nvPr/>
        </p:nvSpPr>
        <p:spPr>
          <a:xfrm>
            <a:off x="6658640" y="5040480"/>
            <a:ext cx="2269346" cy="3536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探索履歴の実行可能解</a:t>
            </a:r>
          </a:p>
        </p:txBody>
      </p:sp>
      <p:sp>
        <p:nvSpPr>
          <p:cNvPr id="63" name="テキスト ボックス 62">
            <a:extLst>
              <a:ext uri="{FF2B5EF4-FFF2-40B4-BE49-F238E27FC236}">
                <a16:creationId xmlns:a16="http://schemas.microsoft.com/office/drawing/2014/main" id="{4706AFDC-05CD-4FD4-8956-91EC5A187007}"/>
              </a:ext>
            </a:extLst>
          </p:cNvPr>
          <p:cNvSpPr txBox="1"/>
          <p:nvPr/>
        </p:nvSpPr>
        <p:spPr>
          <a:xfrm>
            <a:off x="4223707" y="5211011"/>
            <a:ext cx="1038761" cy="338554"/>
          </a:xfrm>
          <a:prstGeom prst="rect">
            <a:avLst/>
          </a:prstGeom>
          <a:noFill/>
        </p:spPr>
        <p:txBody>
          <a:bodyPr wrap="square" rtlCol="0">
            <a:spAutoFit/>
          </a:bodyPr>
          <a:lstStyle/>
          <a:p>
            <a:pPr algn="ctr"/>
            <a:r>
              <a:rPr lang="ja-JP" altLang="en-US" sz="1600" dirty="0">
                <a:solidFill>
                  <a:schemeClr val="accent4"/>
                </a:solidFill>
              </a:rPr>
              <a:t>次の例</a:t>
            </a:r>
          </a:p>
        </p:txBody>
      </p:sp>
      <p:sp>
        <p:nvSpPr>
          <p:cNvPr id="66" name="テキスト ボックス 65">
            <a:extLst>
              <a:ext uri="{FF2B5EF4-FFF2-40B4-BE49-F238E27FC236}">
                <a16:creationId xmlns:a16="http://schemas.microsoft.com/office/drawing/2014/main" id="{1B804EB7-CC61-4B6F-8558-B90E7B3A3F12}"/>
              </a:ext>
            </a:extLst>
          </p:cNvPr>
          <p:cNvSpPr txBox="1"/>
          <p:nvPr/>
        </p:nvSpPr>
        <p:spPr>
          <a:xfrm>
            <a:off x="9722010" y="4317648"/>
            <a:ext cx="2203471" cy="307777"/>
          </a:xfrm>
          <a:prstGeom prst="rect">
            <a:avLst/>
          </a:prstGeom>
          <a:noFill/>
        </p:spPr>
        <p:txBody>
          <a:bodyPr wrap="square" rtlCol="0">
            <a:spAutoFit/>
          </a:bodyPr>
          <a:lstStyle/>
          <a:p>
            <a:pPr algn="ctr"/>
            <a:r>
              <a:rPr lang="ja-JP" altLang="en-US" sz="1400" dirty="0"/>
              <a:t>近傍生成に使用する個体</a:t>
            </a:r>
          </a:p>
        </p:txBody>
      </p:sp>
      <p:sp>
        <p:nvSpPr>
          <p:cNvPr id="67" name="正方形/長方形 66">
            <a:extLst>
              <a:ext uri="{FF2B5EF4-FFF2-40B4-BE49-F238E27FC236}">
                <a16:creationId xmlns:a16="http://schemas.microsoft.com/office/drawing/2014/main" id="{99D5E5AA-7313-47AF-9D1E-3387CE52E4F5}"/>
              </a:ext>
            </a:extLst>
          </p:cNvPr>
          <p:cNvSpPr/>
          <p:nvPr/>
        </p:nvSpPr>
        <p:spPr>
          <a:xfrm>
            <a:off x="6185549" y="4356093"/>
            <a:ext cx="3245904" cy="5271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5D9FDC09-8380-45A4-8297-7E61F4A49D20}"/>
              </a:ext>
            </a:extLst>
          </p:cNvPr>
          <p:cNvSpPr/>
          <p:nvPr/>
        </p:nvSpPr>
        <p:spPr>
          <a:xfrm>
            <a:off x="6096000" y="4269089"/>
            <a:ext cx="3471230" cy="1195593"/>
          </a:xfrm>
          <a:prstGeom prst="rect">
            <a:avLst/>
          </a:prstGeom>
          <a:noFill/>
          <a:ln>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5F8536D-4984-4E79-95FC-4599EC7CE3F5}"/>
              </a:ext>
            </a:extLst>
          </p:cNvPr>
          <p:cNvSpPr txBox="1"/>
          <p:nvPr/>
        </p:nvSpPr>
        <p:spPr>
          <a:xfrm>
            <a:off x="6014154" y="3962915"/>
            <a:ext cx="1938506"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70" name="二等辺三角形 69">
            <a:extLst>
              <a:ext uri="{FF2B5EF4-FFF2-40B4-BE49-F238E27FC236}">
                <a16:creationId xmlns:a16="http://schemas.microsoft.com/office/drawing/2014/main" id="{AE15679C-A35E-4193-8127-001F52BEDC18}"/>
              </a:ext>
            </a:extLst>
          </p:cNvPr>
          <p:cNvSpPr/>
          <p:nvPr/>
        </p:nvSpPr>
        <p:spPr>
          <a:xfrm rot="5400000">
            <a:off x="9629548" y="4765187"/>
            <a:ext cx="400308" cy="23395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楕円 80">
            <a:extLst>
              <a:ext uri="{FF2B5EF4-FFF2-40B4-BE49-F238E27FC236}">
                <a16:creationId xmlns:a16="http://schemas.microsoft.com/office/drawing/2014/main" id="{3AA2E956-E773-4BCF-81DC-73149E79A517}"/>
              </a:ext>
            </a:extLst>
          </p:cNvPr>
          <p:cNvSpPr/>
          <p:nvPr/>
        </p:nvSpPr>
        <p:spPr>
          <a:xfrm>
            <a:off x="10702914" y="47940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2" name="楕円 81">
            <a:extLst>
              <a:ext uri="{FF2B5EF4-FFF2-40B4-BE49-F238E27FC236}">
                <a16:creationId xmlns:a16="http://schemas.microsoft.com/office/drawing/2014/main" id="{A6D32D47-0109-40F3-B01A-166317C6A50F}"/>
              </a:ext>
            </a:extLst>
          </p:cNvPr>
          <p:cNvSpPr/>
          <p:nvPr/>
        </p:nvSpPr>
        <p:spPr>
          <a:xfrm>
            <a:off x="10929990" y="515690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a:extLst>
              <a:ext uri="{FF2B5EF4-FFF2-40B4-BE49-F238E27FC236}">
                <a16:creationId xmlns:a16="http://schemas.microsoft.com/office/drawing/2014/main" id="{DA22D8FC-12AB-41F4-83D2-8747D6B7D4EB}"/>
              </a:ext>
            </a:extLst>
          </p:cNvPr>
          <p:cNvSpPr/>
          <p:nvPr/>
        </p:nvSpPr>
        <p:spPr>
          <a:xfrm>
            <a:off x="3637951" y="4203923"/>
            <a:ext cx="2210272" cy="305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MOEA/D</a:t>
            </a:r>
            <a:r>
              <a:rPr kumimoji="1" lang="ja-JP" altLang="en-US" sz="1600" dirty="0">
                <a:solidFill>
                  <a:schemeClr val="tx1"/>
                </a:solidFill>
              </a:rPr>
              <a:t>＋適応型</a:t>
            </a:r>
            <a:r>
              <a:rPr kumimoji="1" lang="en-US" altLang="ja-JP" sz="1600" dirty="0">
                <a:solidFill>
                  <a:schemeClr val="tx1"/>
                </a:solidFill>
              </a:rPr>
              <a:t>DE</a:t>
            </a:r>
            <a:endParaRPr kumimoji="1" lang="ja-JP" altLang="en-US" sz="1600" dirty="0">
              <a:solidFill>
                <a:schemeClr val="tx1"/>
              </a:solidFill>
            </a:endParaRPr>
          </a:p>
        </p:txBody>
      </p:sp>
      <p:cxnSp>
        <p:nvCxnSpPr>
          <p:cNvPr id="43" name="直線コネクタ 42">
            <a:extLst>
              <a:ext uri="{FF2B5EF4-FFF2-40B4-BE49-F238E27FC236}">
                <a16:creationId xmlns:a16="http://schemas.microsoft.com/office/drawing/2014/main" id="{633A7514-55B6-476F-9FD8-E58BAF28DAD9}"/>
              </a:ext>
            </a:extLst>
          </p:cNvPr>
          <p:cNvCxnSpPr>
            <a:cxnSpLocks/>
          </p:cNvCxnSpPr>
          <p:nvPr/>
        </p:nvCxnSpPr>
        <p:spPr>
          <a:xfrm flipH="1" flipV="1">
            <a:off x="3666679"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B254F38-AEE7-4403-B20C-C898EB738CAA}"/>
              </a:ext>
            </a:extLst>
          </p:cNvPr>
          <p:cNvCxnSpPr>
            <a:cxnSpLocks/>
          </p:cNvCxnSpPr>
          <p:nvPr/>
        </p:nvCxnSpPr>
        <p:spPr>
          <a:xfrm flipH="1" flipV="1">
            <a:off x="1489860" y="4209016"/>
            <a:ext cx="0" cy="144545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07C27A5-0CD6-45FA-9DF8-B047E1D7252D}"/>
              </a:ext>
            </a:extLst>
          </p:cNvPr>
          <p:cNvCxnSpPr>
            <a:cxnSpLocks/>
          </p:cNvCxnSpPr>
          <p:nvPr/>
        </p:nvCxnSpPr>
        <p:spPr>
          <a:xfrm>
            <a:off x="109781" y="4534511"/>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C6DF9D3-CACE-40FA-B1E9-B71B5ECFC3FF}"/>
              </a:ext>
            </a:extLst>
          </p:cNvPr>
          <p:cNvCxnSpPr>
            <a:cxnSpLocks/>
          </p:cNvCxnSpPr>
          <p:nvPr/>
        </p:nvCxnSpPr>
        <p:spPr>
          <a:xfrm>
            <a:off x="109781" y="5090002"/>
            <a:ext cx="573844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2791C0B-EBBE-4D9F-959C-2EFBC24A2ADC}"/>
              </a:ext>
            </a:extLst>
          </p:cNvPr>
          <p:cNvSpPr txBox="1"/>
          <p:nvPr/>
        </p:nvSpPr>
        <p:spPr>
          <a:xfrm>
            <a:off x="4081075" y="4684568"/>
            <a:ext cx="1324025" cy="338554"/>
          </a:xfrm>
          <a:prstGeom prst="rect">
            <a:avLst/>
          </a:prstGeom>
          <a:noFill/>
        </p:spPr>
        <p:txBody>
          <a:bodyPr wrap="square" rtlCol="0">
            <a:spAutoFit/>
          </a:bodyPr>
          <a:lstStyle/>
          <a:p>
            <a:pPr algn="ctr"/>
            <a:r>
              <a:rPr lang="ja-JP" altLang="en-US" sz="1600" dirty="0">
                <a:solidFill>
                  <a:schemeClr val="accent1"/>
                </a:solidFill>
              </a:rPr>
              <a:t>先行研究</a:t>
            </a:r>
            <a:r>
              <a:rPr lang="en-US" altLang="ja-JP" sz="1600" dirty="0">
                <a:solidFill>
                  <a:schemeClr val="accent1"/>
                </a:solidFill>
              </a:rPr>
              <a:t>[5]</a:t>
            </a:r>
            <a:endParaRPr lang="ja-JP" altLang="en-US" sz="1600" dirty="0">
              <a:solidFill>
                <a:schemeClr val="accent1"/>
              </a:solidFill>
            </a:endParaRPr>
          </a:p>
        </p:txBody>
      </p:sp>
      <p:sp>
        <p:nvSpPr>
          <p:cNvPr id="52" name="テキスト ボックス 51">
            <a:extLst>
              <a:ext uri="{FF2B5EF4-FFF2-40B4-BE49-F238E27FC236}">
                <a16:creationId xmlns:a16="http://schemas.microsoft.com/office/drawing/2014/main" id="{882DE444-C35D-48B4-BF6C-7D8F5DD89783}"/>
              </a:ext>
            </a:extLst>
          </p:cNvPr>
          <p:cNvSpPr txBox="1"/>
          <p:nvPr/>
        </p:nvSpPr>
        <p:spPr>
          <a:xfrm>
            <a:off x="1698250" y="5209684"/>
            <a:ext cx="1793493" cy="338554"/>
          </a:xfrm>
          <a:prstGeom prst="rect">
            <a:avLst/>
          </a:prstGeom>
          <a:noFill/>
        </p:spPr>
        <p:txBody>
          <a:bodyPr wrap="square" rtlCol="0">
            <a:spAutoFit/>
          </a:bodyPr>
          <a:lstStyle/>
          <a:p>
            <a:pPr algn="ctr"/>
            <a:r>
              <a:rPr lang="ja-JP" altLang="en-US" sz="1600" dirty="0">
                <a:solidFill>
                  <a:schemeClr val="accent1"/>
                </a:solidFill>
              </a:rPr>
              <a:t>共同研究の成果</a:t>
            </a:r>
          </a:p>
        </p:txBody>
      </p:sp>
      <p:sp>
        <p:nvSpPr>
          <p:cNvPr id="53" name="テキスト ボックス 52">
            <a:extLst>
              <a:ext uri="{FF2B5EF4-FFF2-40B4-BE49-F238E27FC236}">
                <a16:creationId xmlns:a16="http://schemas.microsoft.com/office/drawing/2014/main" id="{41F46E57-9876-4D02-9A16-79E58C4DB8C0}"/>
              </a:ext>
            </a:extLst>
          </p:cNvPr>
          <p:cNvSpPr txBox="1"/>
          <p:nvPr/>
        </p:nvSpPr>
        <p:spPr>
          <a:xfrm>
            <a:off x="1690505" y="4682009"/>
            <a:ext cx="1786681" cy="338554"/>
          </a:xfrm>
          <a:prstGeom prst="rect">
            <a:avLst/>
          </a:prstGeom>
          <a:noFill/>
        </p:spPr>
        <p:txBody>
          <a:bodyPr wrap="square" rtlCol="0">
            <a:spAutoFit/>
          </a:bodyPr>
          <a:lstStyle/>
          <a:p>
            <a:pPr algn="ctr"/>
            <a:r>
              <a:rPr lang="ja-JP" altLang="en-US" sz="1600" dirty="0">
                <a:solidFill>
                  <a:schemeClr val="accent1"/>
                </a:solidFill>
              </a:rPr>
              <a:t>オリジナル</a:t>
            </a:r>
            <a:r>
              <a:rPr lang="en-US" altLang="ja-JP" sz="1600" dirty="0">
                <a:solidFill>
                  <a:schemeClr val="accent1"/>
                </a:solidFill>
              </a:rPr>
              <a:t>MOEA/D</a:t>
            </a:r>
            <a:endParaRPr lang="ja-JP" altLang="en-US" sz="1600" dirty="0">
              <a:solidFill>
                <a:schemeClr val="accent1"/>
              </a:solidFill>
            </a:endParaRPr>
          </a:p>
        </p:txBody>
      </p:sp>
      <p:sp>
        <p:nvSpPr>
          <p:cNvPr id="42" name="テキスト ボックス 41">
            <a:extLst>
              <a:ext uri="{FF2B5EF4-FFF2-40B4-BE49-F238E27FC236}">
                <a16:creationId xmlns:a16="http://schemas.microsoft.com/office/drawing/2014/main" id="{C4955FD9-3548-47E4-9FBA-9E0FA39AF99B}"/>
              </a:ext>
            </a:extLst>
          </p:cNvPr>
          <p:cNvSpPr txBox="1"/>
          <p:nvPr/>
        </p:nvSpPr>
        <p:spPr>
          <a:xfrm>
            <a:off x="571984" y="-20406"/>
            <a:ext cx="7953787" cy="338554"/>
          </a:xfrm>
          <a:prstGeom prst="rect">
            <a:avLst/>
          </a:prstGeom>
          <a:noFill/>
        </p:spPr>
        <p:txBody>
          <a:bodyPr wrap="square" rtlCol="0">
            <a:spAutoFit/>
          </a:bodyPr>
          <a:lstStyle/>
          <a:p>
            <a:r>
              <a:rPr kumimoji="1" lang="ja-JP" altLang="en-US" sz="1600" b="1" dirty="0">
                <a:solidFill>
                  <a:schemeClr val="bg1"/>
                </a:solidFill>
              </a:rPr>
              <a:t>補足：下期の進め方・計画</a:t>
            </a:r>
          </a:p>
        </p:txBody>
      </p:sp>
      <p:sp>
        <p:nvSpPr>
          <p:cNvPr id="44" name="タイトル 1">
            <a:extLst>
              <a:ext uri="{FF2B5EF4-FFF2-40B4-BE49-F238E27FC236}">
                <a16:creationId xmlns:a16="http://schemas.microsoft.com/office/drawing/2014/main" id="{78ED3AA1-0227-4608-83DC-F8C96E24A210}"/>
              </a:ext>
            </a:extLst>
          </p:cNvPr>
          <p:cNvSpPr txBox="1">
            <a:spLocks/>
          </p:cNvSpPr>
          <p:nvPr/>
        </p:nvSpPr>
        <p:spPr>
          <a:xfrm>
            <a:off x="517055" y="241034"/>
            <a:ext cx="11400125" cy="518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chemeClr val="bg1"/>
                </a:solidFill>
                <a:latin typeface="+mj-lt"/>
                <a:ea typeface="+mj-ea"/>
                <a:cs typeface="+mj-cs"/>
              </a:defRPr>
            </a:lvl1pPr>
          </a:lstStyle>
          <a:p>
            <a:r>
              <a:rPr lang="ja-JP" altLang="en-US" dirty="0"/>
              <a:t>制約対処法に組み込む近傍生成法の方向性</a:t>
            </a:r>
            <a:endParaRPr lang="en-US" dirty="0"/>
          </a:p>
        </p:txBody>
      </p:sp>
    </p:spTree>
    <p:extLst>
      <p:ext uri="{BB962C8B-B14F-4D97-AF65-F5344CB8AC3E}">
        <p14:creationId xmlns:p14="http://schemas.microsoft.com/office/powerpoint/2010/main" val="228871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テキスト ボックス 49">
            <a:extLst>
              <a:ext uri="{FF2B5EF4-FFF2-40B4-BE49-F238E27FC236}">
                <a16:creationId xmlns:a16="http://schemas.microsoft.com/office/drawing/2014/main" id="{BA8657F7-EA04-429B-BD21-0801CB5FD35B}"/>
              </a:ext>
            </a:extLst>
          </p:cNvPr>
          <p:cNvSpPr txBox="1"/>
          <p:nvPr/>
        </p:nvSpPr>
        <p:spPr>
          <a:xfrm>
            <a:off x="1889256" y="1271644"/>
            <a:ext cx="5026594" cy="4898362"/>
          </a:xfrm>
          <a:prstGeom prst="rect">
            <a:avLst/>
          </a:prstGeom>
          <a:solidFill>
            <a:schemeClr val="bg1">
              <a:lumMod val="85000"/>
            </a:schemeClr>
          </a:solidFill>
        </p:spPr>
        <p:txBody>
          <a:bodyPr wrap="square" rtlCol="0">
            <a:spAutoFit/>
          </a:bodyPr>
          <a:lstStyle/>
          <a:p>
            <a:pPr algn="ctr"/>
            <a:endParaRPr kumimoji="1" lang="en-US" altLang="ja-JP" dirty="0">
              <a:solidFill>
                <a:schemeClr val="bg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上期進捗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3563924696"/>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800000">
                  <a:extLst>
                    <a:ext uri="{9D8B030D-6E8A-4147-A177-3AD203B41FA5}">
                      <a16:colId xmlns:a16="http://schemas.microsoft.com/office/drawing/2014/main" val="593228238"/>
                    </a:ext>
                  </a:extLst>
                </a:gridCol>
                <a:gridCol w="2520000">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0">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314391" y="1885555"/>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314391" y="2868785"/>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65124" y="3749025"/>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79731" y="2070221"/>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7" name="テキスト ボックス 16">
            <a:extLst>
              <a:ext uri="{FF2B5EF4-FFF2-40B4-BE49-F238E27FC236}">
                <a16:creationId xmlns:a16="http://schemas.microsoft.com/office/drawing/2014/main" id="{4068102B-CD8A-44B0-88C6-EBFC2E2DD230}"/>
              </a:ext>
            </a:extLst>
          </p:cNvPr>
          <p:cNvSpPr txBox="1"/>
          <p:nvPr/>
        </p:nvSpPr>
        <p:spPr>
          <a:xfrm>
            <a:off x="2037485" y="4165324"/>
            <a:ext cx="889067" cy="369332"/>
          </a:xfrm>
          <a:prstGeom prst="rect">
            <a:avLst/>
          </a:prstGeom>
          <a:noFill/>
        </p:spPr>
        <p:txBody>
          <a:bodyPr wrap="square" rtlCol="0">
            <a:spAutoFit/>
          </a:bodyPr>
          <a:lstStyle/>
          <a:p>
            <a:pPr algn="ctr"/>
            <a:r>
              <a:rPr kumimoji="1" lang="ja-JP" altLang="en-US" dirty="0"/>
              <a:t>熊谷</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3184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5122250" y="157867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7973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849760" y="1702675"/>
            <a:ext cx="1088062" cy="369332"/>
          </a:xfrm>
          <a:prstGeom prst="rect">
            <a:avLst/>
          </a:prstGeom>
          <a:noFill/>
        </p:spPr>
        <p:txBody>
          <a:bodyPr wrap="square" rtlCol="0">
            <a:spAutoFit/>
          </a:bodyPr>
          <a:lstStyle/>
          <a:p>
            <a:pPr algn="ct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flipV="1">
            <a:off x="1879731" y="3069734"/>
            <a:ext cx="5046407" cy="1530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850915" y="2689167"/>
            <a:ext cx="1088062" cy="369332"/>
          </a:xfrm>
          <a:prstGeom prst="rect">
            <a:avLst/>
          </a:prstGeom>
          <a:noFill/>
        </p:spPr>
        <p:txBody>
          <a:bodyPr wrap="square" rtlCol="0">
            <a:spAutoFit/>
          </a:bodyPr>
          <a:lstStyle/>
          <a:p>
            <a:pPr algn="ct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2926297"/>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2573121"/>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sp>
        <p:nvSpPr>
          <p:cNvPr id="37" name="吹き出し: 角を丸めた四角形 36">
            <a:extLst>
              <a:ext uri="{FF2B5EF4-FFF2-40B4-BE49-F238E27FC236}">
                <a16:creationId xmlns:a16="http://schemas.microsoft.com/office/drawing/2014/main" id="{C205E476-63DA-4861-A6F1-9A661CF003E9}"/>
              </a:ext>
            </a:extLst>
          </p:cNvPr>
          <p:cNvSpPr/>
          <p:nvPr/>
        </p:nvSpPr>
        <p:spPr>
          <a:xfrm>
            <a:off x="7394520" y="2797442"/>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4580507"/>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177962"/>
            <a:ext cx="383069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DBE2DBBD-E074-4D5D-AB69-05033E6C0793}"/>
              </a:ext>
            </a:extLst>
          </p:cNvPr>
          <p:cNvSpPr txBox="1"/>
          <p:nvPr/>
        </p:nvSpPr>
        <p:spPr>
          <a:xfrm>
            <a:off x="4474524" y="4781234"/>
            <a:ext cx="889067" cy="369332"/>
          </a:xfrm>
          <a:prstGeom prst="rect">
            <a:avLst/>
          </a:prstGeom>
          <a:noFill/>
        </p:spPr>
        <p:txBody>
          <a:bodyPr wrap="square" rtlCol="0">
            <a:spAutoFit/>
          </a:bodyPr>
          <a:lstStyle/>
          <a:p>
            <a:pPr algn="ctr"/>
            <a:r>
              <a:rPr kumimoji="1" lang="ja-JP" altLang="en-US" dirty="0"/>
              <a:t>熊谷</a:t>
            </a:r>
          </a:p>
        </p:txBody>
      </p: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3260427" y="3677692"/>
            <a:ext cx="3193699" cy="468295"/>
          </a:xfrm>
          <a:prstGeom prst="wedgeRoundRectCallout">
            <a:avLst>
              <a:gd name="adj1" fmla="val -64280"/>
              <a:gd name="adj2" fmla="val 61592"/>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113214" y="5016700"/>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532400" y="4413640"/>
            <a:ext cx="902811" cy="307777"/>
          </a:xfrm>
          <a:prstGeom prst="rect">
            <a:avLst/>
          </a:prstGeom>
          <a:noFill/>
        </p:spPr>
        <p:txBody>
          <a:bodyPr wrap="none" rtlCol="0">
            <a:spAutoFit/>
          </a:bodyPr>
          <a:lstStyle/>
          <a:p>
            <a:pPr algn="ctr"/>
            <a:r>
              <a:rPr kumimoji="1" lang="ja-JP" altLang="en-US" sz="1400" dirty="0"/>
              <a:t>性能評価</a:t>
            </a:r>
          </a:p>
        </p:txBody>
      </p:sp>
      <p:sp>
        <p:nvSpPr>
          <p:cNvPr id="47" name="テキスト ボックス 46">
            <a:extLst>
              <a:ext uri="{FF2B5EF4-FFF2-40B4-BE49-F238E27FC236}">
                <a16:creationId xmlns:a16="http://schemas.microsoft.com/office/drawing/2014/main" id="{FAA987F6-EB2D-4636-8218-9CC3ED44E8B1}"/>
              </a:ext>
            </a:extLst>
          </p:cNvPr>
          <p:cNvSpPr txBox="1"/>
          <p:nvPr/>
        </p:nvSpPr>
        <p:spPr>
          <a:xfrm>
            <a:off x="539107" y="5634508"/>
            <a:ext cx="877163" cy="369332"/>
          </a:xfrm>
          <a:prstGeom prst="rect">
            <a:avLst/>
          </a:prstGeom>
          <a:noFill/>
        </p:spPr>
        <p:txBody>
          <a:bodyPr wrap="none" rtlCol="0">
            <a:spAutoFit/>
          </a:bodyPr>
          <a:lstStyle/>
          <a:p>
            <a:r>
              <a:rPr kumimoji="1" lang="ja-JP" altLang="en-US" b="1" dirty="0"/>
              <a:t>並列化</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9521807" y="588731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1" name="吹き出し: 角を丸めた四角形 50">
            <a:extLst>
              <a:ext uri="{FF2B5EF4-FFF2-40B4-BE49-F238E27FC236}">
                <a16:creationId xmlns:a16="http://schemas.microsoft.com/office/drawing/2014/main" id="{1C8954BD-BAF6-499B-90FA-A2F440E1D330}"/>
              </a:ext>
            </a:extLst>
          </p:cNvPr>
          <p:cNvSpPr/>
          <p:nvPr/>
        </p:nvSpPr>
        <p:spPr>
          <a:xfrm>
            <a:off x="9853779" y="4865392"/>
            <a:ext cx="2225007" cy="468295"/>
          </a:xfrm>
          <a:prstGeom prst="wedgeRoundRectCallout">
            <a:avLst>
              <a:gd name="adj1" fmla="val -35267"/>
              <a:gd name="adj2" fmla="val 8547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数千次元で、</a:t>
            </a:r>
            <a:r>
              <a:rPr lang="en-US" altLang="ja-JP" sz="1400" dirty="0"/>
              <a:t>15</a:t>
            </a:r>
            <a:r>
              <a:rPr lang="ja-JP" altLang="en-US" sz="1400" dirty="0"/>
              <a:t>分以内に可能解を得るには必須</a:t>
            </a:r>
          </a:p>
        </p:txBody>
      </p:sp>
      <p:sp>
        <p:nvSpPr>
          <p:cNvPr id="52" name="テキスト ボックス 51">
            <a:extLst>
              <a:ext uri="{FF2B5EF4-FFF2-40B4-BE49-F238E27FC236}">
                <a16:creationId xmlns:a16="http://schemas.microsoft.com/office/drawing/2014/main" id="{7C7E9A40-1CFC-49AA-B808-2D2CD95C94F6}"/>
              </a:ext>
            </a:extLst>
          </p:cNvPr>
          <p:cNvSpPr txBox="1"/>
          <p:nvPr/>
        </p:nvSpPr>
        <p:spPr>
          <a:xfrm>
            <a:off x="9536339" y="5470282"/>
            <a:ext cx="889067" cy="369332"/>
          </a:xfrm>
          <a:prstGeom prst="rect">
            <a:avLst/>
          </a:prstGeom>
          <a:noFill/>
        </p:spPr>
        <p:txBody>
          <a:bodyPr wrap="square" rtlCol="0">
            <a:spAutoFit/>
          </a:bodyPr>
          <a:lstStyle/>
          <a:p>
            <a:pPr algn="ctr"/>
            <a:r>
              <a:rPr kumimoji="1" lang="ja-JP" altLang="en-US" dirty="0"/>
              <a:t>熊谷</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19214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068131" y="1577778"/>
            <a:ext cx="1297828" cy="307777"/>
          </a:xfrm>
          <a:prstGeom prst="rect">
            <a:avLst/>
          </a:prstGeom>
          <a:noFill/>
        </p:spPr>
        <p:txBody>
          <a:bodyPr wrap="square" rtlCol="0">
            <a:spAutoFit/>
          </a:bodyPr>
          <a:lstStyle/>
          <a:p>
            <a:pPr algn="ctr"/>
            <a:r>
              <a:rPr kumimoji="1" lang="ja-JP" altLang="en-US" sz="1400" dirty="0"/>
              <a:t>修士論文</a:t>
            </a:r>
          </a:p>
        </p:txBody>
      </p:sp>
      <p:sp>
        <p:nvSpPr>
          <p:cNvPr id="56" name="二等辺三角形 55">
            <a:extLst>
              <a:ext uri="{FF2B5EF4-FFF2-40B4-BE49-F238E27FC236}">
                <a16:creationId xmlns:a16="http://schemas.microsoft.com/office/drawing/2014/main" id="{AF66DA04-F197-41ED-AD33-4368F2512141}"/>
              </a:ext>
            </a:extLst>
          </p:cNvPr>
          <p:cNvSpPr/>
          <p:nvPr/>
        </p:nvSpPr>
        <p:spPr>
          <a:xfrm rot="10800000">
            <a:off x="8900378" y="192534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02E01E71-28CE-4722-8974-139F78BB26FE}"/>
              </a:ext>
            </a:extLst>
          </p:cNvPr>
          <p:cNvSpPr txBox="1"/>
          <p:nvPr/>
        </p:nvSpPr>
        <p:spPr>
          <a:xfrm>
            <a:off x="8333465" y="1581653"/>
            <a:ext cx="1297828" cy="307777"/>
          </a:xfrm>
          <a:prstGeom prst="rect">
            <a:avLst/>
          </a:prstGeom>
          <a:noFill/>
        </p:spPr>
        <p:txBody>
          <a:bodyPr wrap="square" rtlCol="0">
            <a:spAutoFit/>
          </a:bodyPr>
          <a:lstStyle/>
          <a:p>
            <a:pPr algn="ctr"/>
            <a:r>
              <a:rPr kumimoji="1" lang="ja-JP" altLang="en-US" sz="1400" dirty="0"/>
              <a:t>論文投稿</a:t>
            </a:r>
          </a:p>
        </p:txBody>
      </p:sp>
      <p:sp>
        <p:nvSpPr>
          <p:cNvPr id="59" name="二等辺三角形 58">
            <a:extLst>
              <a:ext uri="{FF2B5EF4-FFF2-40B4-BE49-F238E27FC236}">
                <a16:creationId xmlns:a16="http://schemas.microsoft.com/office/drawing/2014/main" id="{7C5AFBCD-E600-4B59-ADE4-039E2F383AF3}"/>
              </a:ext>
            </a:extLst>
          </p:cNvPr>
          <p:cNvSpPr/>
          <p:nvPr/>
        </p:nvSpPr>
        <p:spPr>
          <a:xfrm rot="10800000">
            <a:off x="11445826" y="2888256"/>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41991E38-688B-4200-8648-AE34F8FDF8C0}"/>
              </a:ext>
            </a:extLst>
          </p:cNvPr>
          <p:cNvSpPr txBox="1"/>
          <p:nvPr/>
        </p:nvSpPr>
        <p:spPr>
          <a:xfrm>
            <a:off x="10363715" y="2573121"/>
            <a:ext cx="1828285" cy="307777"/>
          </a:xfrm>
          <a:prstGeom prst="rect">
            <a:avLst/>
          </a:prstGeom>
          <a:noFill/>
        </p:spPr>
        <p:txBody>
          <a:bodyPr wrap="square" rtlCol="0">
            <a:spAutoFit/>
          </a:bodyPr>
          <a:lstStyle/>
          <a:p>
            <a:pPr algn="ctr"/>
            <a:r>
              <a:rPr kumimoji="1" lang="ja-JP" altLang="en-US" sz="1400" dirty="0"/>
              <a:t>電気学会 全国大会</a:t>
            </a:r>
          </a:p>
        </p:txBody>
      </p:sp>
      <p:sp>
        <p:nvSpPr>
          <p:cNvPr id="48" name="吹き出し: 角を丸めた四角形 47">
            <a:extLst>
              <a:ext uri="{FF2B5EF4-FFF2-40B4-BE49-F238E27FC236}">
                <a16:creationId xmlns:a16="http://schemas.microsoft.com/office/drawing/2014/main" id="{C8B27A4C-4725-4398-8B08-E57CC193B6E3}"/>
              </a:ext>
            </a:extLst>
          </p:cNvPr>
          <p:cNvSpPr/>
          <p:nvPr/>
        </p:nvSpPr>
        <p:spPr>
          <a:xfrm>
            <a:off x="7404349" y="2220872"/>
            <a:ext cx="1960450" cy="468295"/>
          </a:xfrm>
          <a:prstGeom prst="wedgeRoundRectCallout">
            <a:avLst>
              <a:gd name="adj1" fmla="val -73190"/>
              <a:gd name="adj2" fmla="val -4968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学会発表を目指して、</a:t>
            </a:r>
            <a:endParaRPr lang="en-US" altLang="ja-JP" sz="1400" dirty="0"/>
          </a:p>
          <a:p>
            <a:pPr algn="ctr"/>
            <a:r>
              <a:rPr lang="ja-JP" altLang="en-US" sz="1400" dirty="0"/>
              <a:t>適宜進めてきた</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7404349" y="4916418"/>
            <a:ext cx="1960450" cy="468295"/>
          </a:xfrm>
          <a:prstGeom prst="wedgeRoundRectCallout">
            <a:avLst>
              <a:gd name="adj1" fmla="val -63959"/>
              <a:gd name="adj2" fmla="val 726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sp>
        <p:nvSpPr>
          <p:cNvPr id="5" name="テキスト ボックス 4">
            <a:extLst>
              <a:ext uri="{FF2B5EF4-FFF2-40B4-BE49-F238E27FC236}">
                <a16:creationId xmlns:a16="http://schemas.microsoft.com/office/drawing/2014/main" id="{08DCB995-8C79-47F7-2144-0CE6CCA1CEE6}"/>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5996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アルゴリズム検討と検証を進め、一部成果を外部発表した。</a:t>
            </a:r>
            <a:endParaRPr lang="en-US" altLang="ja-JP" sz="2800" dirty="0"/>
          </a:p>
          <a:p>
            <a:pPr>
              <a:defRPr/>
            </a:pPr>
            <a:r>
              <a:rPr lang="ja-JP" altLang="en-US" sz="2800" dirty="0"/>
              <a:t>多目的最適化ベース（問題分割）の課題を明らかにした。</a:t>
            </a:r>
            <a:endParaRPr lang="en-US" altLang="ja-JP" sz="2800" dirty="0"/>
          </a:p>
          <a:p>
            <a:pPr>
              <a:defRPr/>
            </a:pPr>
            <a:r>
              <a:rPr lang="ja-JP" altLang="en-US" sz="2800" dirty="0"/>
              <a:t>プラント操業スケジューリング問題を実装し、その問題に対して、アルゴリズムを適用し、性能検証した。</a:t>
            </a:r>
            <a:endParaRPr lang="en-US" altLang="ja-JP" sz="2800" dirty="0"/>
          </a:p>
          <a:p>
            <a:pPr>
              <a:defRPr/>
            </a:pPr>
            <a:r>
              <a:rPr lang="ja-JP" altLang="en-US" sz="2800" dirty="0"/>
              <a:t>性能検証を通じて、対象問題への適合性の観点で、アルゴリズムの特徴を明らかにした。</a:t>
            </a:r>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a:t>
            </a:r>
          </a:p>
        </p:txBody>
      </p:sp>
    </p:spTree>
    <p:extLst>
      <p:ext uri="{BB962C8B-B14F-4D97-AF65-F5344CB8AC3E}">
        <p14:creationId xmlns:p14="http://schemas.microsoft.com/office/powerpoint/2010/main" val="341036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6106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972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9053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6106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784981"/>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7458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mc:Choice xmlns:a14="http://schemas.microsoft.com/office/drawing/2010/main"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𝐹</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903498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1876540263"/>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4284</TotalTime>
  <Words>5792</Words>
  <Application>Microsoft Office PowerPoint</Application>
  <PresentationFormat>ワイド画面</PresentationFormat>
  <Paragraphs>963</Paragraphs>
  <Slides>41</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41</vt:i4>
      </vt:variant>
    </vt:vector>
  </HeadingPairs>
  <TitlesOfParts>
    <vt:vector size="47" baseType="lpstr">
      <vt:lpstr>Meiryo UI</vt:lpstr>
      <vt:lpstr>游ゴシック</vt:lpstr>
      <vt:lpstr>Arial</vt:lpstr>
      <vt:lpstr>Cambria Math</vt:lpstr>
      <vt:lpstr>Wingdings</vt:lpstr>
      <vt:lpstr>Yokogawa_Template_Standard</vt:lpstr>
      <vt:lpstr>共同研究の進捗報告と 今後の進め方のご相談</vt:lpstr>
      <vt:lpstr>今回のお打合せの目的と概要</vt:lpstr>
      <vt:lpstr>研究目的・内容</vt:lpstr>
      <vt:lpstr>アプローチ</vt:lpstr>
      <vt:lpstr>2022年度 共同研究　上期進捗</vt:lpstr>
      <vt:lpstr>成果概要</vt:lpstr>
      <vt:lpstr>アルゴリズム開発・検証の進捗</vt:lpstr>
      <vt:lpstr>制約対処法の分類</vt:lpstr>
      <vt:lpstr>問題分割に基づく制約対処法</vt:lpstr>
      <vt:lpstr>外部発表</vt:lpstr>
      <vt:lpstr>問題分割における正規化方法</vt:lpstr>
      <vt:lpstr>探索性能</vt:lpstr>
      <vt:lpstr>考察：正規化の影響</vt:lpstr>
      <vt:lpstr>まとめ</vt:lpstr>
      <vt:lpstr>合体アルゴリズムのスケジューリング問題への適用</vt:lpstr>
      <vt:lpstr>今回使用した問題：製紙工場・蒸解工程</vt:lpstr>
      <vt:lpstr>最適化問題</vt:lpstr>
      <vt:lpstr>問題規模</vt:lpstr>
      <vt:lpstr>検証項目</vt:lpstr>
      <vt:lpstr>最適化方法</vt:lpstr>
      <vt:lpstr>近傍生成法</vt:lpstr>
      <vt:lpstr>結果まとめ</vt:lpstr>
      <vt:lpstr>探索性能：最良解の推移</vt:lpstr>
      <vt:lpstr>算出された操作計画</vt:lpstr>
      <vt:lpstr>まとめ</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lpstr>考察：パレートフロンティアの広さの影響</vt:lpstr>
      <vt:lpstr>対象問題の性質と課題の対応関係</vt:lpstr>
      <vt:lpstr>まとめ</vt:lpstr>
      <vt:lpstr>学生の研究体制</vt:lpstr>
      <vt:lpstr>PowerPoint プレゼンテーション</vt:lpstr>
      <vt:lpstr>PowerPoint プレゼンテーション</vt:lpstr>
      <vt:lpstr>まとめ</vt:lpstr>
      <vt:lpstr>PowerPoint プレゼンテーション</vt:lpstr>
      <vt:lpstr>パラメータの推移</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653</cp:revision>
  <dcterms:created xsi:type="dcterms:W3CDTF">2022-01-26T00:23:42Z</dcterms:created>
  <dcterms:modified xsi:type="dcterms:W3CDTF">2022-10-12T04:53:19Z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